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330_6DCA49A2.xml" ContentType="application/vnd.ms-powerpoint.comments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6.xml" ContentType="application/vnd.openxmlformats-officedocument.presentationml.tags+xml"/>
  <Override PartName="/ppt/notesSlides/notesSlide34.xml" ContentType="application/vnd.openxmlformats-officedocument.presentationml.notesSlide+xml"/>
  <Override PartName="/ppt/tags/tag27.xml" ContentType="application/vnd.openxmlformats-officedocument.presentationml.tags+xml"/>
  <Override PartName="/ppt/notesSlides/notesSlide35.xml" ContentType="application/vnd.openxmlformats-officedocument.presentationml.notesSlide+xml"/>
  <Override PartName="/ppt/tags/tag28.xml" ContentType="application/vnd.openxmlformats-officedocument.presentationml.tags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3.xml" ContentType="application/vnd.openxmlformats-officedocument.presentationml.tags+xml"/>
  <Override PartName="/ppt/notesSlides/notesSlide42.xml" ContentType="application/vnd.openxmlformats-officedocument.presentationml.notesSlide+xml"/>
  <Override PartName="/ppt/tags/tag34.xml" ContentType="application/vnd.openxmlformats-officedocument.presentationml.tags+xml"/>
  <Override PartName="/ppt/notesSlides/notesSlide43.xml" ContentType="application/vnd.openxmlformats-officedocument.presentationml.notesSlide+xml"/>
  <Override PartName="/ppt/tags/tag35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36.xml" ContentType="application/vnd.openxmlformats-officedocument.presentationml.tags+xml"/>
  <Override PartName="/ppt/notesSlides/notesSlide48.xml" ContentType="application/vnd.openxmlformats-officedocument.presentationml.notesSlide+xml"/>
  <Override PartName="/ppt/tags/tag37.xml" ContentType="application/vnd.openxmlformats-officedocument.presentationml.tags+xml"/>
  <Override PartName="/ppt/notesSlides/notesSlide49.xml" ContentType="application/vnd.openxmlformats-officedocument.presentationml.notesSlide+xml"/>
  <Override PartName="/ppt/tags/tag38.xml" ContentType="application/vnd.openxmlformats-officedocument.presentationml.tags+xml"/>
  <Override PartName="/ppt/notesSlides/notesSlide50.xml" ContentType="application/vnd.openxmlformats-officedocument.presentationml.notesSlide+xml"/>
  <Override PartName="/ppt/tags/tag39.xml" ContentType="application/vnd.openxmlformats-officedocument.presentationml.tags+xml"/>
  <Override PartName="/ppt/notesSlides/notesSlide51.xml" ContentType="application/vnd.openxmlformats-officedocument.presentationml.notesSlide+xml"/>
  <Override PartName="/ppt/tags/tag40.xml" ContentType="application/vnd.openxmlformats-officedocument.presentationml.tags+xml"/>
  <Override PartName="/ppt/notesSlides/notesSlide52.xml" ContentType="application/vnd.openxmlformats-officedocument.presentationml.notesSlide+xml"/>
  <Override PartName="/ppt/tags/tag41.xml" ContentType="application/vnd.openxmlformats-officedocument.presentationml.tags+xml"/>
  <Override PartName="/ppt/notesSlides/notesSlide53.xml" ContentType="application/vnd.openxmlformats-officedocument.presentationml.notesSlide+xml"/>
  <Override PartName="/ppt/tags/tag42.xml" ContentType="application/vnd.openxmlformats-officedocument.presentationml.tags+xml"/>
  <Override PartName="/ppt/notesSlides/notesSlide54.xml" ContentType="application/vnd.openxmlformats-officedocument.presentationml.notesSlide+xml"/>
  <Override PartName="/ppt/tags/tag43.xml" ContentType="application/vnd.openxmlformats-officedocument.presentationml.tags+xml"/>
  <Override PartName="/ppt/notesSlides/notesSlide55.xml" ContentType="application/vnd.openxmlformats-officedocument.presentationml.notesSlide+xml"/>
  <Override PartName="/ppt/tags/tag44.xml" ContentType="application/vnd.openxmlformats-officedocument.presentationml.tags+xml"/>
  <Override PartName="/ppt/notesSlides/notesSlide56.xml" ContentType="application/vnd.openxmlformats-officedocument.presentationml.notesSlide+xml"/>
  <Override PartName="/ppt/tags/tag45.xml" ContentType="application/vnd.openxmlformats-officedocument.presentationml.tags+xml"/>
  <Override PartName="/ppt/notesSlides/notesSlide57.xml" ContentType="application/vnd.openxmlformats-officedocument.presentationml.notesSlide+xml"/>
  <Override PartName="/ppt/tags/tag46.xml" ContentType="application/vnd.openxmlformats-officedocument.presentationml.tags+xml"/>
  <Override PartName="/ppt/notesSlides/notesSlide58.xml" ContentType="application/vnd.openxmlformats-officedocument.presentationml.notesSlide+xml"/>
  <Override PartName="/ppt/tags/tag47.xml" ContentType="application/vnd.openxmlformats-officedocument.presentationml.tags+xml"/>
  <Override PartName="/ppt/notesSlides/notesSlide59.xml" ContentType="application/vnd.openxmlformats-officedocument.presentationml.notesSlide+xml"/>
  <Override PartName="/ppt/tags/tag48.xml" ContentType="application/vnd.openxmlformats-officedocument.presentationml.tags+xml"/>
  <Override PartName="/ppt/notesSlides/notesSlide60.xml" ContentType="application/vnd.openxmlformats-officedocument.presentationml.notesSlide+xml"/>
  <Override PartName="/ppt/tags/tag49.xml" ContentType="application/vnd.openxmlformats-officedocument.presentationml.tags+xml"/>
  <Override PartName="/ppt/notesSlides/notesSlide61.xml" ContentType="application/vnd.openxmlformats-officedocument.presentationml.notesSlide+xml"/>
  <Override PartName="/ppt/tags/tag50.xml" ContentType="application/vnd.openxmlformats-officedocument.presentationml.tags+xml"/>
  <Override PartName="/ppt/notesSlides/notesSlide62.xml" ContentType="application/vnd.openxmlformats-officedocument.presentationml.notesSlide+xml"/>
  <Override PartName="/ppt/tags/tag51.xml" ContentType="application/vnd.openxmlformats-officedocument.presentationml.tags+xml"/>
  <Override PartName="/ppt/notesSlides/notesSlide63.xml" ContentType="application/vnd.openxmlformats-officedocument.presentationml.notesSlide+xml"/>
  <Override PartName="/ppt/tags/tag52.xml" ContentType="application/vnd.openxmlformats-officedocument.presentationml.tags+xml"/>
  <Override PartName="/ppt/notesSlides/notesSlide64.xml" ContentType="application/vnd.openxmlformats-officedocument.presentationml.notesSlide+xml"/>
  <Override PartName="/ppt/tags/tag53.xml" ContentType="application/vnd.openxmlformats-officedocument.presentationml.tags+xml"/>
  <Override PartName="/ppt/notesSlides/notesSlide65.xml" ContentType="application/vnd.openxmlformats-officedocument.presentationml.notesSlide+xml"/>
  <Override PartName="/ppt/tags/tag54.xml" ContentType="application/vnd.openxmlformats-officedocument.presentationml.tags+xml"/>
  <Override PartName="/ppt/notesSlides/notesSlide66.xml" ContentType="application/vnd.openxmlformats-officedocument.presentationml.notesSlide+xml"/>
  <Override PartName="/ppt/tags/tag55.xml" ContentType="application/vnd.openxmlformats-officedocument.presentationml.tags+xml"/>
  <Override PartName="/ppt/notesSlides/notesSlide67.xml" ContentType="application/vnd.openxmlformats-officedocument.presentationml.notesSlide+xml"/>
  <Override PartName="/ppt/tags/tag56.xml" ContentType="application/vnd.openxmlformats-officedocument.presentationml.tags+xml"/>
  <Override PartName="/ppt/notesSlides/notesSlide68.xml" ContentType="application/vnd.openxmlformats-officedocument.presentationml.notesSlide+xml"/>
  <Override PartName="/ppt/tags/tag57.xml" ContentType="application/vnd.openxmlformats-officedocument.presentationml.tags+xml"/>
  <Override PartName="/ppt/notesSlides/notesSlide69.xml" ContentType="application/vnd.openxmlformats-officedocument.presentationml.notesSlide+xml"/>
  <Override PartName="/ppt/tags/tag58.xml" ContentType="application/vnd.openxmlformats-officedocument.presentationml.tags+xml"/>
  <Override PartName="/ppt/notesSlides/notesSlide70.xml" ContentType="application/vnd.openxmlformats-officedocument.presentationml.notesSlide+xml"/>
  <Override PartName="/ppt/tags/tag59.xml" ContentType="application/vnd.openxmlformats-officedocument.presentationml.tags+xml"/>
  <Override PartName="/ppt/notesSlides/notesSlide71.xml" ContentType="application/vnd.openxmlformats-officedocument.presentationml.notesSlide+xml"/>
  <Override PartName="/ppt/tags/tag60.xml" ContentType="application/vnd.openxmlformats-officedocument.presentationml.tags+xml"/>
  <Override PartName="/ppt/notesSlides/notesSlide72.xml" ContentType="application/vnd.openxmlformats-officedocument.presentationml.notesSlide+xml"/>
  <Override PartName="/ppt/tags/tag61.xml" ContentType="application/vnd.openxmlformats-officedocument.presentationml.tags+xml"/>
  <Override PartName="/ppt/notesSlides/notesSlide73.xml" ContentType="application/vnd.openxmlformats-officedocument.presentationml.notesSlide+xml"/>
  <Override PartName="/ppt/tags/tag62.xml" ContentType="application/vnd.openxmlformats-officedocument.presentationml.tags+xml"/>
  <Override PartName="/ppt/notesSlides/notesSlide74.xml" ContentType="application/vnd.openxmlformats-officedocument.presentationml.notesSlide+xml"/>
  <Override PartName="/ppt/tags/tag63.xml" ContentType="application/vnd.openxmlformats-officedocument.presentationml.tags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6" r:id="rId1"/>
  </p:sldMasterIdLst>
  <p:notesMasterIdLst>
    <p:notesMasterId r:id="rId80"/>
  </p:notesMasterIdLst>
  <p:sldIdLst>
    <p:sldId id="319" r:id="rId2"/>
    <p:sldId id="816" r:id="rId3"/>
    <p:sldId id="1333" r:id="rId4"/>
    <p:sldId id="1335" r:id="rId5"/>
    <p:sldId id="1336" r:id="rId6"/>
    <p:sldId id="1337" r:id="rId7"/>
    <p:sldId id="1338" r:id="rId8"/>
    <p:sldId id="614" r:id="rId9"/>
    <p:sldId id="615" r:id="rId10"/>
    <p:sldId id="616" r:id="rId11"/>
    <p:sldId id="617" r:id="rId12"/>
    <p:sldId id="618" r:id="rId13"/>
    <p:sldId id="619" r:id="rId14"/>
    <p:sldId id="1340" r:id="rId15"/>
    <p:sldId id="1353" r:id="rId16"/>
    <p:sldId id="620" r:id="rId17"/>
    <p:sldId id="621" r:id="rId18"/>
    <p:sldId id="622" r:id="rId19"/>
    <p:sldId id="624" r:id="rId20"/>
    <p:sldId id="625" r:id="rId21"/>
    <p:sldId id="626" r:id="rId22"/>
    <p:sldId id="627" r:id="rId23"/>
    <p:sldId id="628" r:id="rId24"/>
    <p:sldId id="629" r:id="rId25"/>
    <p:sldId id="1342" r:id="rId26"/>
    <p:sldId id="1354" r:id="rId27"/>
    <p:sldId id="630" r:id="rId28"/>
    <p:sldId id="632" r:id="rId29"/>
    <p:sldId id="633" r:id="rId30"/>
    <p:sldId id="634" r:id="rId31"/>
    <p:sldId id="636" r:id="rId32"/>
    <p:sldId id="1344" r:id="rId33"/>
    <p:sldId id="1355" r:id="rId34"/>
    <p:sldId id="637" r:id="rId35"/>
    <p:sldId id="638" r:id="rId36"/>
    <p:sldId id="639" r:id="rId37"/>
    <p:sldId id="640" r:id="rId38"/>
    <p:sldId id="641" r:id="rId39"/>
    <p:sldId id="642" r:id="rId40"/>
    <p:sldId id="643" r:id="rId41"/>
    <p:sldId id="1345" r:id="rId42"/>
    <p:sldId id="1349" r:id="rId43"/>
    <p:sldId id="1350" r:id="rId44"/>
    <p:sldId id="1351" r:id="rId45"/>
    <p:sldId id="1330" r:id="rId46"/>
    <p:sldId id="1356" r:id="rId47"/>
    <p:sldId id="1352" r:id="rId48"/>
    <p:sldId id="610" r:id="rId49"/>
    <p:sldId id="644" r:id="rId50"/>
    <p:sldId id="601" r:id="rId51"/>
    <p:sldId id="645" r:id="rId52"/>
    <p:sldId id="646" r:id="rId53"/>
    <p:sldId id="647" r:id="rId54"/>
    <p:sldId id="1346" r:id="rId55"/>
    <p:sldId id="1347" r:id="rId56"/>
    <p:sldId id="648" r:id="rId57"/>
    <p:sldId id="649" r:id="rId58"/>
    <p:sldId id="650" r:id="rId59"/>
    <p:sldId id="651" r:id="rId60"/>
    <p:sldId id="652" r:id="rId61"/>
    <p:sldId id="653" r:id="rId62"/>
    <p:sldId id="654" r:id="rId63"/>
    <p:sldId id="655" r:id="rId64"/>
    <p:sldId id="656" r:id="rId65"/>
    <p:sldId id="657" r:id="rId66"/>
    <p:sldId id="1348" r:id="rId67"/>
    <p:sldId id="658" r:id="rId68"/>
    <p:sldId id="659" r:id="rId69"/>
    <p:sldId id="661" r:id="rId70"/>
    <p:sldId id="662" r:id="rId71"/>
    <p:sldId id="663" r:id="rId72"/>
    <p:sldId id="664" r:id="rId73"/>
    <p:sldId id="672" r:id="rId74"/>
    <p:sldId id="673" r:id="rId75"/>
    <p:sldId id="674" r:id="rId76"/>
    <p:sldId id="1315" r:id="rId77"/>
    <p:sldId id="937" r:id="rId78"/>
    <p:sldId id="939" r:id="rId7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Courier" panose="020B0604020202020204" charset="0"/>
      <p:regular r:id="rId85"/>
      <p:bold r:id="rId86"/>
      <p:italic r:id="rId87"/>
      <p:boldItalic r:id="rId88"/>
    </p:embeddedFont>
    <p:embeddedFont>
      <p:font typeface="Montserrat" panose="00000500000000000000" pitchFamily="2" charset="0"/>
      <p:regular r:id="rId89"/>
      <p:bold r:id="rId90"/>
      <p:italic r:id="rId91"/>
      <p:boldItalic r:id="rId92"/>
    </p:embeddedFont>
    <p:embeddedFont>
      <p:font typeface="Open Sans" panose="020B0606030504020204" pitchFamily="34" charset="0"/>
      <p:regular r:id="rId93"/>
      <p:bold r:id="rId94"/>
      <p:italic r:id="rId95"/>
      <p:boldItalic r:id="rId96"/>
    </p:embeddedFont>
    <p:embeddedFont>
      <p:font typeface="Open Sans SemiBold" panose="020B0706030804020204" pitchFamily="34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240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3C6A06-F39A-C8F4-7DFB-04BF57D4BD19}" name="Narayani R" initials="NR" userId="S::narayani.r@knowledgehut.com::0058fe9f-e96e-412d-b1a4-08447bcd758f" providerId="AD"/>
  <p188:author id="{7BFCD213-2447-0F79-562F-6062207F1CA2}" name="Shiny  Poojary" initials="SP" userId="S::shiny.poojary@knowledgehut.co::9f249047-b913-4e1a-b98f-860b25a2e42f" providerId="AD"/>
  <p188:author id="{453BF225-4D46-92AB-8CDF-1A87C08C9FED}" name="Ratiranjan  Pal" initials="R " userId="S::ratiranjan.pal@knowledgehut.com::dc14cf77-5f4c-483d-a73b-0b54ed515ec2" providerId="AD"/>
  <p188:author id="{F587DD76-4403-308B-ACB6-2CE4C506EC15}" name="Yash Sanjay Goshikwar" initials="YSG" userId="S::yash.goshikwar@knowledgehut.co::b9159f3d-1083-457b-b488-877c96dda727" providerId="AD"/>
  <p188:author id="{83DE3178-715C-D5F7-E206-4BA0140C80A3}" name="Aquib Ajani" initials="AA" userId="S::aquib.ajani@knowledgehut.com::c59ee727-c0f5-4c70-8284-86ceacbac3ce" providerId="AD"/>
  <p188:author id="{5E20378E-7003-F3B6-FD75-BDED887ABE2E}" name="Edwin Moses Alfred" initials="EMA" userId="S::edwin.alfred@knowledgehut.co::3d63d1b0-37dd-49d9-90a7-ab995b97323f" providerId="AD"/>
  <p188:author id="{89460290-8CFD-DC12-F514-156F7FCD8184}" name="Anu Yohannan" initials="AY" userId="S::anu.yohannan@knowledgehut.com::23cc4bb2-f693-4aad-b0a7-edd368b22597" providerId="AD"/>
  <p188:author id="{65BA7A96-3F8E-8285-45B0-1F3E073D8ADE}" name="Devanshi Parashar" initials="DP" userId="S::devanshi.parashar@knowledgehut.co::7e5eff1f-6ec5-4e2b-b1f9-67f682ba1eef" providerId="AD"/>
  <p188:author id="{25185C9D-2E1B-06EE-62FB-C11AD4D29600}" name="Ankita pareek" initials="Ap" userId="S::ankita.pareek@knowledgehut.com::66af2c77-201e-4f1e-a276-3258686e1252" providerId="AD"/>
  <p188:author id="{1417739E-158A-CA61-454A-E0EF2F6186F6}" name="Harsha L" initials="HL" userId="S::harsha.l@knowledgehut.co::f85393f9-ca1d-403a-91d7-fd47fc7d482a" providerId="AD"/>
  <p188:author id="{D313B8B0-87B8-1BDE-D145-3588692FE491}" name="Vidya Rao" initials="VR" userId="S::vidya.rao@knowledgehut.com::16c04462-ca95-4f06-82f0-f4538c824353" providerId="AD"/>
  <p188:author id="{4CBA81C3-C6A4-D6C2-5667-9B86998B4321}" name="Namita Shedbal" initials="NS" userId="S::namita.shedbal@knowledgehut.com::97486503-f5ab-4dac-9174-e99a7e6d3371" providerId="AD"/>
  <p188:author id="{007007C8-3DE4-DD8C-899D-5E99A3E7AD50}" name="Arun Mahesh" initials="AM" userId="S::arun.mahesh@knowledgehut.com::b3dcd661-dfb4-4965-91f8-902a24224c3a" providerId="AD"/>
  <p188:author id="{CAEC24F4-2B75-B2FC-94D1-2DBA776A052E}" name="Ankita pareek" initials="Ap" userId="S::ankita.pareek@knowledgehut.co::66af2c77-201e-4f1e-a276-3258686e125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31"/>
    <a:srgbClr val="FD5E57"/>
    <a:srgbClr val="FF0017"/>
    <a:srgbClr val="F89177"/>
    <a:srgbClr val="A4C6FE"/>
    <a:srgbClr val="FFDBDC"/>
    <a:srgbClr val="E3CB30"/>
    <a:srgbClr val="F4EEE4"/>
    <a:srgbClr val="5CFED4"/>
    <a:srgbClr val="D4E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2B7B0D-4697-F3CD-4276-63E4CD840F2D}" v="139" dt="2024-03-12T11:51:37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1"/>
    <p:restoredTop sz="81831"/>
  </p:normalViewPr>
  <p:slideViewPr>
    <p:cSldViewPr snapToGrid="0">
      <p:cViewPr varScale="1">
        <p:scale>
          <a:sx n="123" d="100"/>
          <a:sy n="123" d="100"/>
        </p:scale>
        <p:origin x="192" y="248"/>
      </p:cViewPr>
      <p:guideLst>
        <p:guide orient="horz" pos="516"/>
        <p:guide pos="504"/>
        <p:guide pos="24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microsoft.com/office/2018/10/relationships/authors" Target="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0.fntdata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asmita Majumder" userId="S::debasmita.majumder@knowledgehut.com::55969fce-0f23-43e8-a524-d6541ecf8b58" providerId="AD" clId="Web-{F62B7B0D-4697-F3CD-4276-63E4CD840F2D}"/>
    <pc:docChg chg="addSld delSld modSld">
      <pc:chgData name="Debasmita Majumder" userId="S::debasmita.majumder@knowledgehut.com::55969fce-0f23-43e8-a524-d6541ecf8b58" providerId="AD" clId="Web-{F62B7B0D-4697-F3CD-4276-63E4CD840F2D}" dt="2024-03-12T11:51:37.615" v="92"/>
      <pc:docMkLst>
        <pc:docMk/>
      </pc:docMkLst>
      <pc:sldChg chg="del">
        <pc:chgData name="Debasmita Majumder" userId="S::debasmita.majumder@knowledgehut.com::55969fce-0f23-43e8-a524-d6541ecf8b58" providerId="AD" clId="Web-{F62B7B0D-4697-F3CD-4276-63E4CD840F2D}" dt="2024-03-12T11:51:20.646" v="89"/>
        <pc:sldMkLst>
          <pc:docMk/>
          <pc:sldMk cId="4160658493" sldId="979"/>
        </pc:sldMkLst>
      </pc:sldChg>
      <pc:sldChg chg="delSp modSp">
        <pc:chgData name="Debasmita Majumder" userId="S::debasmita.majumder@knowledgehut.com::55969fce-0f23-43e8-a524-d6541ecf8b58" providerId="AD" clId="Web-{F62B7B0D-4697-F3CD-4276-63E4CD840F2D}" dt="2024-03-12T11:51:37.615" v="92"/>
        <pc:sldMkLst>
          <pc:docMk/>
          <pc:sldMk cId="4052086581" sldId="1330"/>
        </pc:sldMkLst>
        <pc:spChg chg="mod">
          <ac:chgData name="Debasmita Majumder" userId="S::debasmita.majumder@knowledgehut.com::55969fce-0f23-43e8-a524-d6541ecf8b58" providerId="AD" clId="Web-{F62B7B0D-4697-F3CD-4276-63E4CD840F2D}" dt="2024-03-12T11:51:35.099" v="91" actId="20577"/>
          <ac:spMkLst>
            <pc:docMk/>
            <pc:sldMk cId="4052086581" sldId="1330"/>
            <ac:spMk id="2" creationId="{BDFF635E-AFF9-5B51-501E-9B92E3732C1C}"/>
          </ac:spMkLst>
        </pc:spChg>
        <pc:spChg chg="mod">
          <ac:chgData name="Debasmita Majumder" userId="S::debasmita.majumder@knowledgehut.com::55969fce-0f23-43e8-a524-d6541ecf8b58" providerId="AD" clId="Web-{F62B7B0D-4697-F3CD-4276-63E4CD840F2D}" dt="2024-03-12T11:50:14.722" v="83" actId="20577"/>
          <ac:spMkLst>
            <pc:docMk/>
            <pc:sldMk cId="4052086581" sldId="1330"/>
            <ac:spMk id="5" creationId="{52D659F3-057B-29DE-D84A-3D16FEED2157}"/>
          </ac:spMkLst>
        </pc:spChg>
        <pc:spChg chg="del">
          <ac:chgData name="Debasmita Majumder" userId="S::debasmita.majumder@knowledgehut.com::55969fce-0f23-43e8-a524-d6541ecf8b58" providerId="AD" clId="Web-{F62B7B0D-4697-F3CD-4276-63E4CD840F2D}" dt="2024-03-12T11:51:37.615" v="92"/>
          <ac:spMkLst>
            <pc:docMk/>
            <pc:sldMk cId="4052086581" sldId="1330"/>
            <ac:spMk id="6" creationId="{43DAFC9B-36A4-90DC-3FF7-58CB9CE13C1A}"/>
          </ac:spMkLst>
        </pc:spChg>
      </pc:sldChg>
      <pc:sldChg chg="modSp del">
        <pc:chgData name="Debasmita Majumder" userId="S::debasmita.majumder@knowledgehut.com::55969fce-0f23-43e8-a524-d6541ecf8b58" providerId="AD" clId="Web-{F62B7B0D-4697-F3CD-4276-63E4CD840F2D}" dt="2024-03-12T11:17:26.486" v="10"/>
        <pc:sldMkLst>
          <pc:docMk/>
          <pc:sldMk cId="864228281" sldId="1339"/>
        </pc:sldMkLst>
        <pc:spChg chg="mod">
          <ac:chgData name="Debasmita Majumder" userId="S::debasmita.majumder@knowledgehut.com::55969fce-0f23-43e8-a524-d6541ecf8b58" providerId="AD" clId="Web-{F62B7B0D-4697-F3CD-4276-63E4CD840F2D}" dt="2024-03-12T11:15:07.842" v="1" actId="20577"/>
          <ac:spMkLst>
            <pc:docMk/>
            <pc:sldMk cId="864228281" sldId="1339"/>
            <ac:spMk id="5" creationId="{52D659F3-057B-29DE-D84A-3D16FEED2157}"/>
          </ac:spMkLst>
        </pc:spChg>
      </pc:sldChg>
      <pc:sldChg chg="delSp modSp">
        <pc:chgData name="Debasmita Majumder" userId="S::debasmita.majumder@knowledgehut.com::55969fce-0f23-43e8-a524-d6541ecf8b58" providerId="AD" clId="Web-{F62B7B0D-4697-F3CD-4276-63E4CD840F2D}" dt="2024-03-12T11:17:40.658" v="12"/>
        <pc:sldMkLst>
          <pc:docMk/>
          <pc:sldMk cId="3011192371" sldId="1340"/>
        </pc:sldMkLst>
        <pc:spChg chg="mod">
          <ac:chgData name="Debasmita Majumder" userId="S::debasmita.majumder@knowledgehut.com::55969fce-0f23-43e8-a524-d6541ecf8b58" providerId="AD" clId="Web-{F62B7B0D-4697-F3CD-4276-63E4CD840F2D}" dt="2024-03-12T11:17:30.564" v="11" actId="20577"/>
          <ac:spMkLst>
            <pc:docMk/>
            <pc:sldMk cId="3011192371" sldId="1340"/>
            <ac:spMk id="2" creationId="{BDFF635E-AFF9-5B51-501E-9B92E3732C1C}"/>
          </ac:spMkLst>
        </pc:spChg>
        <pc:spChg chg="mod">
          <ac:chgData name="Debasmita Majumder" userId="S::debasmita.majumder@knowledgehut.com::55969fce-0f23-43e8-a524-d6541ecf8b58" providerId="AD" clId="Web-{F62B7B0D-4697-F3CD-4276-63E4CD840F2D}" dt="2024-03-12T11:15:19.123" v="3" actId="20577"/>
          <ac:spMkLst>
            <pc:docMk/>
            <pc:sldMk cId="3011192371" sldId="1340"/>
            <ac:spMk id="5" creationId="{52D659F3-057B-29DE-D84A-3D16FEED2157}"/>
          </ac:spMkLst>
        </pc:spChg>
        <pc:spChg chg="del">
          <ac:chgData name="Debasmita Majumder" userId="S::debasmita.majumder@knowledgehut.com::55969fce-0f23-43e8-a524-d6541ecf8b58" providerId="AD" clId="Web-{F62B7B0D-4697-F3CD-4276-63E4CD840F2D}" dt="2024-03-12T11:17:40.658" v="12"/>
          <ac:spMkLst>
            <pc:docMk/>
            <pc:sldMk cId="3011192371" sldId="1340"/>
            <ac:spMk id="6" creationId="{43DAFC9B-36A4-90DC-3FF7-58CB9CE13C1A}"/>
          </ac:spMkLst>
        </pc:spChg>
      </pc:sldChg>
      <pc:sldChg chg="del">
        <pc:chgData name="Debasmita Majumder" userId="S::debasmita.majumder@knowledgehut.com::55969fce-0f23-43e8-a524-d6541ecf8b58" providerId="AD" clId="Web-{F62B7B0D-4697-F3CD-4276-63E4CD840F2D}" dt="2024-03-12T11:30:00.755" v="64"/>
        <pc:sldMkLst>
          <pc:docMk/>
          <pc:sldMk cId="1622958702" sldId="1341"/>
        </pc:sldMkLst>
      </pc:sldChg>
      <pc:sldChg chg="delSp modSp">
        <pc:chgData name="Debasmita Majumder" userId="S::debasmita.majumder@knowledgehut.com::55969fce-0f23-43e8-a524-d6541ecf8b58" providerId="AD" clId="Web-{F62B7B0D-4697-F3CD-4276-63E4CD840F2D}" dt="2024-03-12T11:30:13.114" v="67"/>
        <pc:sldMkLst>
          <pc:docMk/>
          <pc:sldMk cId="1914080695" sldId="1342"/>
        </pc:sldMkLst>
        <pc:spChg chg="mod">
          <ac:chgData name="Debasmita Majumder" userId="S::debasmita.majumder@knowledgehut.com::55969fce-0f23-43e8-a524-d6541ecf8b58" providerId="AD" clId="Web-{F62B7B0D-4697-F3CD-4276-63E4CD840F2D}" dt="2024-03-12T11:30:10.427" v="66" actId="20577"/>
          <ac:spMkLst>
            <pc:docMk/>
            <pc:sldMk cId="1914080695" sldId="1342"/>
            <ac:spMk id="2" creationId="{BDFF635E-AFF9-5B51-501E-9B92E3732C1C}"/>
          </ac:spMkLst>
        </pc:spChg>
        <pc:spChg chg="mod">
          <ac:chgData name="Debasmita Majumder" userId="S::debasmita.majumder@knowledgehut.com::55969fce-0f23-43e8-a524-d6541ecf8b58" providerId="AD" clId="Web-{F62B7B0D-4697-F3CD-4276-63E4CD840F2D}" dt="2024-03-12T11:26:04.249" v="44" actId="20577"/>
          <ac:spMkLst>
            <pc:docMk/>
            <pc:sldMk cId="1914080695" sldId="1342"/>
            <ac:spMk id="5" creationId="{52D659F3-057B-29DE-D84A-3D16FEED2157}"/>
          </ac:spMkLst>
        </pc:spChg>
        <pc:spChg chg="del mod">
          <ac:chgData name="Debasmita Majumder" userId="S::debasmita.majumder@knowledgehut.com::55969fce-0f23-43e8-a524-d6541ecf8b58" providerId="AD" clId="Web-{F62B7B0D-4697-F3CD-4276-63E4CD840F2D}" dt="2024-03-12T11:30:13.114" v="67"/>
          <ac:spMkLst>
            <pc:docMk/>
            <pc:sldMk cId="1914080695" sldId="1342"/>
            <ac:spMk id="6" creationId="{43DAFC9B-36A4-90DC-3FF7-58CB9CE13C1A}"/>
          </ac:spMkLst>
        </pc:spChg>
      </pc:sldChg>
      <pc:sldChg chg="del">
        <pc:chgData name="Debasmita Majumder" userId="S::debasmita.majumder@knowledgehut.com::55969fce-0f23-43e8-a524-d6541ecf8b58" providerId="AD" clId="Web-{F62B7B0D-4697-F3CD-4276-63E4CD840F2D}" dt="2024-03-12T11:37:11.406" v="78"/>
        <pc:sldMkLst>
          <pc:docMk/>
          <pc:sldMk cId="2033256798" sldId="1343"/>
        </pc:sldMkLst>
      </pc:sldChg>
      <pc:sldChg chg="delSp modSp">
        <pc:chgData name="Debasmita Majumder" userId="S::debasmita.majumder@knowledgehut.com::55969fce-0f23-43e8-a524-d6541ecf8b58" providerId="AD" clId="Web-{F62B7B0D-4697-F3CD-4276-63E4CD840F2D}" dt="2024-03-12T11:37:24.922" v="81"/>
        <pc:sldMkLst>
          <pc:docMk/>
          <pc:sldMk cId="497242919" sldId="1344"/>
        </pc:sldMkLst>
        <pc:spChg chg="mod">
          <ac:chgData name="Debasmita Majumder" userId="S::debasmita.majumder@knowledgehut.com::55969fce-0f23-43e8-a524-d6541ecf8b58" providerId="AD" clId="Web-{F62B7B0D-4697-F3CD-4276-63E4CD840F2D}" dt="2024-03-12T11:37:22.047" v="80" actId="20577"/>
          <ac:spMkLst>
            <pc:docMk/>
            <pc:sldMk cId="497242919" sldId="1344"/>
            <ac:spMk id="2" creationId="{BDFF635E-AFF9-5B51-501E-9B92E3732C1C}"/>
          </ac:spMkLst>
        </pc:spChg>
        <pc:spChg chg="mod">
          <ac:chgData name="Debasmita Majumder" userId="S::debasmita.majumder@knowledgehut.com::55969fce-0f23-43e8-a524-d6541ecf8b58" providerId="AD" clId="Web-{F62B7B0D-4697-F3CD-4276-63E4CD840F2D}" dt="2024-03-12T11:35:59.623" v="69" actId="20577"/>
          <ac:spMkLst>
            <pc:docMk/>
            <pc:sldMk cId="497242919" sldId="1344"/>
            <ac:spMk id="5" creationId="{52D659F3-057B-29DE-D84A-3D16FEED2157}"/>
          </ac:spMkLst>
        </pc:spChg>
        <pc:spChg chg="del mod">
          <ac:chgData name="Debasmita Majumder" userId="S::debasmita.majumder@knowledgehut.com::55969fce-0f23-43e8-a524-d6541ecf8b58" providerId="AD" clId="Web-{F62B7B0D-4697-F3CD-4276-63E4CD840F2D}" dt="2024-03-12T11:37:24.922" v="81"/>
          <ac:spMkLst>
            <pc:docMk/>
            <pc:sldMk cId="497242919" sldId="1344"/>
            <ac:spMk id="6" creationId="{43DAFC9B-36A4-90DC-3FF7-58CB9CE13C1A}"/>
          </ac:spMkLst>
        </pc:spChg>
      </pc:sldChg>
      <pc:sldChg chg="add replId">
        <pc:chgData name="Debasmita Majumder" userId="S::debasmita.majumder@knowledgehut.com::55969fce-0f23-43e8-a524-d6541ecf8b58" providerId="AD" clId="Web-{F62B7B0D-4697-F3CD-4276-63E4CD840F2D}" dt="2024-03-12T11:17:24.439" v="9"/>
        <pc:sldMkLst>
          <pc:docMk/>
          <pc:sldMk cId="2423892638" sldId="1353"/>
        </pc:sldMkLst>
      </pc:sldChg>
      <pc:sldChg chg="add replId">
        <pc:chgData name="Debasmita Majumder" userId="S::debasmita.majumder@knowledgehut.com::55969fce-0f23-43e8-a524-d6541ecf8b58" providerId="AD" clId="Web-{F62B7B0D-4697-F3CD-4276-63E4CD840F2D}" dt="2024-03-12T11:30:04.739" v="65"/>
        <pc:sldMkLst>
          <pc:docMk/>
          <pc:sldMk cId="269110691" sldId="1354"/>
        </pc:sldMkLst>
      </pc:sldChg>
      <pc:sldChg chg="add replId">
        <pc:chgData name="Debasmita Majumder" userId="S::debasmita.majumder@knowledgehut.com::55969fce-0f23-43e8-a524-d6541ecf8b58" providerId="AD" clId="Web-{F62B7B0D-4697-F3CD-4276-63E4CD840F2D}" dt="2024-03-12T11:37:16.609" v="79"/>
        <pc:sldMkLst>
          <pc:docMk/>
          <pc:sldMk cId="3191943251" sldId="1355"/>
        </pc:sldMkLst>
      </pc:sldChg>
      <pc:sldChg chg="add replId">
        <pc:chgData name="Debasmita Majumder" userId="S::debasmita.majumder@knowledgehut.com::55969fce-0f23-43e8-a524-d6541ecf8b58" providerId="AD" clId="Web-{F62B7B0D-4697-F3CD-4276-63E4CD840F2D}" dt="2024-03-12T11:51:24.240" v="90"/>
        <pc:sldMkLst>
          <pc:docMk/>
          <pc:sldMk cId="1317885700" sldId="1356"/>
        </pc:sldMkLst>
      </pc:sldChg>
    </pc:docChg>
  </pc:docChgLst>
</pc:chgInfo>
</file>

<file path=ppt/comments/modernComment_330_6DCA49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89BAE0-C764-4E62-A396-D704AC1074F9}" authorId="{453BF225-4D46-92AB-8CDF-1A87C08C9FED}" status="resolved" created="2023-01-18T07:15:15.17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841973666" sldId="816"/>
      <ac:spMk id="85" creationId="{00000000-0000-0000-0000-000000000000}"/>
      <ac:txMk cp="8" len="21">
        <ac:context len="30" hash="4044323078"/>
      </ac:txMk>
    </ac:txMkLst>
    <p188:pos x="2754217" y="357980"/>
    <p188:txBody>
      <a:bodyPr/>
      <a:lstStyle/>
      <a:p>
        <a:r>
          <a:rPr lang="en-US"/>
          <a:t>
Explain - Call out the Learning Objectives for the entire session – in the Bloom’s Taxonomy format -- 
Add more relevant objectives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e358271b2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e358271b2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74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628944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103606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112810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239174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77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1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90925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978736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531061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42162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86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171502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352363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963304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603569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98909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10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17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180531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421699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9533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633035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335597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993577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95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68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5616097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4526528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252024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686894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578043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420182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207493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718022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00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3740853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3346527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326284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112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956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the Instructor: Please go through the </a:t>
            </a:r>
            <a:r>
              <a:rPr lang="en-US" b="1" dirty="0"/>
              <a:t>Trainer Guide - Learning </a:t>
            </a:r>
            <a:r>
              <a:rPr lang="en-US" b="1" dirty="0" err="1"/>
              <a:t>Pseudocode.docx</a:t>
            </a:r>
            <a:r>
              <a:rPr lang="en-US" b="0" dirty="0"/>
              <a:t> document before teaching this section. Also note that the syntax shown is just one of the several ways to express pseudocode and you're free to modify/innovate on top of it. However, we recommend sticking to this syntax to ensure everyone is on the same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725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6330359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416673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436168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6398541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3385187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1656100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0104546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6398541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3385187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4124808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876472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5592670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591769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2952213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3260581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050988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1232630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0158955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7909580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7038934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1656100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6100052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4563423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29734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baseline="0" dirty="0"/>
              <a:t>To Instructor: In this session we will only explore Stacks, Queues, Arrays and Hash Maps. Please do mention this in the session.</a:t>
            </a:r>
          </a:p>
        </p:txBody>
      </p:sp>
    </p:spTree>
    <p:extLst>
      <p:ext uri="{BB962C8B-B14F-4D97-AF65-F5344CB8AC3E}">
        <p14:creationId xmlns:p14="http://schemas.microsoft.com/office/powerpoint/2010/main" val="28516521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16102836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0918117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39946822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1910040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9833600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557211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3984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0436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89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2289674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4a40dfe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4a40dfe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b="1" baseline="0" dirty="0"/>
          </a:p>
        </p:txBody>
      </p:sp>
    </p:spTree>
    <p:extLst>
      <p:ext uri="{BB962C8B-B14F-4D97-AF65-F5344CB8AC3E}">
        <p14:creationId xmlns:p14="http://schemas.microsoft.com/office/powerpoint/2010/main" val="414015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515650" y="312000"/>
            <a:ext cx="2929200" cy="2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524334" y="143000"/>
            <a:ext cx="2322600" cy="2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515650" y="312000"/>
            <a:ext cx="2929200" cy="2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2E318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524334" y="143000"/>
            <a:ext cx="2322600" cy="2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 preserve="1">
  <p:cSld name="1_Custom Layout 3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/>
          <p:nvPr/>
        </p:nvSpPr>
        <p:spPr>
          <a:xfrm>
            <a:off x="0" y="-150"/>
            <a:ext cx="9142500" cy="5143500"/>
          </a:xfrm>
          <a:prstGeom prst="rect">
            <a:avLst/>
          </a:prstGeom>
          <a:gradFill flip="none" rotWithShape="1">
            <a:gsLst>
              <a:gs pos="0">
                <a:srgbClr val="FF0017"/>
              </a:gs>
              <a:gs pos="100000">
                <a:srgbClr val="FD5E5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30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4425" y="654200"/>
            <a:ext cx="959567" cy="87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50" y="4626575"/>
            <a:ext cx="615078" cy="5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red and white text on a black background&#10;&#10;Description automatically generated">
            <a:extLst>
              <a:ext uri="{FF2B5EF4-FFF2-40B4-BE49-F238E27FC236}">
                <a16:creationId xmlns:a16="http://schemas.microsoft.com/office/drawing/2014/main" id="{0E681BF3-0F14-95D4-289C-860453A1DB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8726" y="3724283"/>
            <a:ext cx="2481943" cy="90229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4425" y="654200"/>
            <a:ext cx="959567" cy="87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50" y="4626575"/>
            <a:ext cx="615078" cy="5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red and white text on a black background&#10;&#10;Description automatically generated">
            <a:extLst>
              <a:ext uri="{FF2B5EF4-FFF2-40B4-BE49-F238E27FC236}">
                <a16:creationId xmlns:a16="http://schemas.microsoft.com/office/drawing/2014/main" id="{61327184-02A0-79C0-380C-9FD6DD2655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8726" y="3724283"/>
            <a:ext cx="2481943" cy="902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A59CCC-3744-6241-B81A-51A54CDAC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498" y="208199"/>
            <a:ext cx="7074694" cy="6877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algn="l" defTabSz="685800" rtl="0" eaLnBrk="1" latinLnBrk="0" hangingPunct="1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1216D6A-30DC-F742-8CA6-6E6B661D6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117" y="1076696"/>
            <a:ext cx="7726363" cy="500887"/>
          </a:xfrm>
          <a:prstGeom prst="rect">
            <a:avLst/>
          </a:prstGeom>
        </p:spPr>
        <p:txBody>
          <a:bodyPr/>
          <a:lstStyle>
            <a:lvl1pPr>
              <a:defRPr lang="en-US" sz="20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algn="l" defTabSz="685800" rtl="0" eaLnBrk="1" latinLnBrk="0" hangingPunct="1"/>
            <a:r>
              <a:rPr lang="en-GB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43C50A3-9F05-5E49-A450-02160CB80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117" y="1577583"/>
            <a:ext cx="7726363" cy="266995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GB" sz="2000" b="0" dirty="0" smtClean="0">
                <a:solidFill>
                  <a:schemeClr val="tx1"/>
                </a:solidFill>
              </a:defRPr>
            </a:lvl1pPr>
          </a:lstStyle>
          <a:p>
            <a:pPr lvl="0" defTabSz="685800"/>
            <a:r>
              <a:rPr lang="en-GB"/>
              <a:t>Click to edit Master text styles</a:t>
            </a:r>
          </a:p>
          <a:p>
            <a:pPr lvl="0" defTabSz="685800"/>
            <a:r>
              <a:rPr lang="en-GB"/>
              <a:t>Click to edit Master text styles</a:t>
            </a:r>
          </a:p>
          <a:p>
            <a:pPr lvl="0" defTabSz="685800"/>
            <a:r>
              <a:rPr lang="en-GB"/>
              <a:t>Click to edit Master text styles</a:t>
            </a:r>
          </a:p>
          <a:p>
            <a:pPr lvl="0" defTabSz="685800"/>
            <a:r>
              <a:rPr lang="en-GB"/>
              <a:t>Click to edit Master text styles</a:t>
            </a:r>
          </a:p>
          <a:p>
            <a:pPr lvl="0" defTabSz="68580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372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4425" y="654200"/>
            <a:ext cx="959567" cy="87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50" y="4626575"/>
            <a:ext cx="615078" cy="5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red and white text on a black background&#10;&#10;Description automatically generated">
            <a:extLst>
              <a:ext uri="{FF2B5EF4-FFF2-40B4-BE49-F238E27FC236}">
                <a16:creationId xmlns:a16="http://schemas.microsoft.com/office/drawing/2014/main" id="{FFB50716-D2B3-97DB-4012-92BA35978D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8726" y="3724283"/>
            <a:ext cx="2481943" cy="90229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Picture 6" descr="A red and black text&#10;&#10;Description automatically generated">
            <a:extLst>
              <a:ext uri="{FF2B5EF4-FFF2-40B4-BE49-F238E27FC236}">
                <a16:creationId xmlns:a16="http://schemas.microsoft.com/office/drawing/2014/main" id="{F67DED59-83FF-2DD7-E110-A1B6EDBBCAD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863845" y="228557"/>
            <a:ext cx="968455" cy="35207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59" r:id="rId2"/>
    <p:sldLayoutId id="2147483661" r:id="rId3"/>
    <p:sldLayoutId id="2147483667" r:id="rId4"/>
    <p:sldLayoutId id="2147483670" r:id="rId5"/>
    <p:sldLayoutId id="2147483671" r:id="rId6"/>
    <p:sldLayoutId id="2147483668" r:id="rId7"/>
    <p:sldLayoutId id="214748366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30_6DCA49A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/>
        </p:nvSpPr>
        <p:spPr>
          <a:xfrm>
            <a:off x="1" y="1702109"/>
            <a:ext cx="9143999" cy="17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fontAlgn="auto" latinLnBrk="0" hangingPunct="1">
              <a:buSzTx/>
              <a:buNone/>
              <a:tabLst/>
              <a:defRPr kumimoji="0" sz="4200" b="1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>
                <a:latin typeface="Open Sans"/>
                <a:ea typeface="Open Sans"/>
                <a:cs typeface="Open Sans"/>
              </a:rPr>
              <a:t>Understanding Core Data Structures and Constructs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39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Light Grey Cuboid">
                <a:extLst>
                  <a:ext uri="{FF2B5EF4-FFF2-40B4-BE49-F238E27FC236}">
                    <a16:creationId xmlns:a16="http://schemas.microsoft.com/office/drawing/2014/main" id="{669D0DD7-EF9F-EEA7-25FA-BF8D51AB0A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51814" y="1198258"/>
              <a:ext cx="2176387" cy="12726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76387" cy="1272663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407728" ay="4044622" az="-753582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9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Light Grey Cuboid">
                <a:extLst>
                  <a:ext uri="{FF2B5EF4-FFF2-40B4-BE49-F238E27FC236}">
                    <a16:creationId xmlns:a16="http://schemas.microsoft.com/office/drawing/2014/main" id="{669D0DD7-EF9F-EEA7-25FA-BF8D51AB0A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1814" y="1198258"/>
                <a:ext cx="2176387" cy="1272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ght Grey Cuboid">
                <a:extLst>
                  <a:ext uri="{FF2B5EF4-FFF2-40B4-BE49-F238E27FC236}">
                    <a16:creationId xmlns:a16="http://schemas.microsoft.com/office/drawing/2014/main" id="{4B7BEC01-DC67-E13F-B57C-8271839B4A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15310" y="1760726"/>
              <a:ext cx="2113380" cy="13491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13380" cy="134913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7485" ay="2758448" az="-5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ght Grey Cuboid">
                <a:extLst>
                  <a:ext uri="{FF2B5EF4-FFF2-40B4-BE49-F238E27FC236}">
                    <a16:creationId xmlns:a16="http://schemas.microsoft.com/office/drawing/2014/main" id="{4B7BEC01-DC67-E13F-B57C-8271839B4A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5310" y="1760726"/>
                <a:ext cx="2113380" cy="13491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Stacks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ey Cuboid">
                <a:extLst>
                  <a:ext uri="{FF2B5EF4-FFF2-40B4-BE49-F238E27FC236}">
                    <a16:creationId xmlns:a16="http://schemas.microsoft.com/office/drawing/2014/main" id="{9E13A498-0E3A-E6A5-3FD6-FC3E76B501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1080" y="2905496"/>
              <a:ext cx="2119388" cy="15021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19388" cy="150214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2465" ay="2791216" az="89723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19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ey Cuboid">
                <a:extLst>
                  <a:ext uri="{FF2B5EF4-FFF2-40B4-BE49-F238E27FC236}">
                    <a16:creationId xmlns:a16="http://schemas.microsoft.com/office/drawing/2014/main" id="{9E13A498-0E3A-E6A5-3FD6-FC3E76B501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1080" y="2905496"/>
                <a:ext cx="2119388" cy="1502146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ey Cuboid">
                <a:extLst>
                  <a:ext uri="{FF2B5EF4-FFF2-40B4-BE49-F238E27FC236}">
                    <a16:creationId xmlns:a16="http://schemas.microsoft.com/office/drawing/2014/main" id="{B3F93094-7080-BA9D-28E3-D4D4FD709E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6742" y="2594748"/>
              <a:ext cx="2108061" cy="89489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08061" cy="894895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0615" ay="4495243" az="54163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19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ey Cuboid">
                <a:extLst>
                  <a:ext uri="{FF2B5EF4-FFF2-40B4-BE49-F238E27FC236}">
                    <a16:creationId xmlns:a16="http://schemas.microsoft.com/office/drawing/2014/main" id="{B3F93094-7080-BA9D-28E3-D4D4FD709E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6742" y="2594748"/>
                <a:ext cx="2108061" cy="89489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9AEAE80-154C-5D9A-4637-BB942B855E5F}"/>
              </a:ext>
            </a:extLst>
          </p:cNvPr>
          <p:cNvSpPr txBox="1"/>
          <p:nvPr/>
        </p:nvSpPr>
        <p:spPr>
          <a:xfrm>
            <a:off x="3835227" y="4524974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stack of boxes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215A1E-842B-5A0A-DE3C-48EB6EDE0092}"/>
              </a:ext>
            </a:extLst>
          </p:cNvPr>
          <p:cNvCxnSpPr/>
          <p:nvPr/>
        </p:nvCxnSpPr>
        <p:spPr>
          <a:xfrm>
            <a:off x="1670050" y="1612900"/>
            <a:ext cx="1781764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0B94E5-1438-29DB-85CA-5B22ABC2171F}"/>
              </a:ext>
            </a:extLst>
          </p:cNvPr>
          <p:cNvSpPr txBox="1"/>
          <p:nvPr/>
        </p:nvSpPr>
        <p:spPr>
          <a:xfrm>
            <a:off x="380429" y="1243568"/>
            <a:ext cx="1403922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box goes on top of the stack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7629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Light Grey Cuboid">
                <a:extLst>
                  <a:ext uri="{FF2B5EF4-FFF2-40B4-BE49-F238E27FC236}">
                    <a16:creationId xmlns:a16="http://schemas.microsoft.com/office/drawing/2014/main" id="{669D0DD7-EF9F-EEA7-25FA-BF8D51AB0A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529661">
              <a:off x="5659369" y="1649988"/>
              <a:ext cx="2176387" cy="1272663"/>
            </p:xfrm>
            <a:graphic>
              <a:graphicData uri="http://schemas.microsoft.com/office/drawing/2017/model3d">
                <am3d:model3d r:embed="rId4">
                  <am3d:spPr>
                    <a:xfrm rot="1529661">
                      <a:off x="0" y="0"/>
                      <a:ext cx="2176387" cy="1272663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407728" ay="4044622" az="-753582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9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Light Grey Cuboid">
                <a:extLst>
                  <a:ext uri="{FF2B5EF4-FFF2-40B4-BE49-F238E27FC236}">
                    <a16:creationId xmlns:a16="http://schemas.microsoft.com/office/drawing/2014/main" id="{669D0DD7-EF9F-EEA7-25FA-BF8D51AB0A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529661">
                <a:off x="5659369" y="1649988"/>
                <a:ext cx="2176387" cy="1272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ght Grey Cuboid">
                <a:extLst>
                  <a:ext uri="{FF2B5EF4-FFF2-40B4-BE49-F238E27FC236}">
                    <a16:creationId xmlns:a16="http://schemas.microsoft.com/office/drawing/2014/main" id="{4B7BEC01-DC67-E13F-B57C-8271839B4A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15310" y="1760726"/>
              <a:ext cx="2113380" cy="13491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13380" cy="134913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7485" ay="2758448" az="-5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ght Grey Cuboid">
                <a:extLst>
                  <a:ext uri="{FF2B5EF4-FFF2-40B4-BE49-F238E27FC236}">
                    <a16:creationId xmlns:a16="http://schemas.microsoft.com/office/drawing/2014/main" id="{4B7BEC01-DC67-E13F-B57C-8271839B4A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5310" y="1760726"/>
                <a:ext cx="2113380" cy="13491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Stacks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ey Cuboid">
                <a:extLst>
                  <a:ext uri="{FF2B5EF4-FFF2-40B4-BE49-F238E27FC236}">
                    <a16:creationId xmlns:a16="http://schemas.microsoft.com/office/drawing/2014/main" id="{9E13A498-0E3A-E6A5-3FD6-FC3E76B501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1080" y="2905496"/>
              <a:ext cx="2119388" cy="15021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19388" cy="150214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2465" ay="2791216" az="89723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19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ey Cuboid">
                <a:extLst>
                  <a:ext uri="{FF2B5EF4-FFF2-40B4-BE49-F238E27FC236}">
                    <a16:creationId xmlns:a16="http://schemas.microsoft.com/office/drawing/2014/main" id="{9E13A498-0E3A-E6A5-3FD6-FC3E76B501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1080" y="2905496"/>
                <a:ext cx="2119388" cy="1502146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ey Cuboid">
                <a:extLst>
                  <a:ext uri="{FF2B5EF4-FFF2-40B4-BE49-F238E27FC236}">
                    <a16:creationId xmlns:a16="http://schemas.microsoft.com/office/drawing/2014/main" id="{B3F93094-7080-BA9D-28E3-D4D4FD709E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6742" y="2594748"/>
              <a:ext cx="2108061" cy="89489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08061" cy="894895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0615" ay="4495243" az="54163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19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ey Cuboid">
                <a:extLst>
                  <a:ext uri="{FF2B5EF4-FFF2-40B4-BE49-F238E27FC236}">
                    <a16:creationId xmlns:a16="http://schemas.microsoft.com/office/drawing/2014/main" id="{B3F93094-7080-BA9D-28E3-D4D4FD709E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6742" y="2594748"/>
                <a:ext cx="2108061" cy="89489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9AEAE80-154C-5D9A-4637-BB942B855E5F}"/>
              </a:ext>
            </a:extLst>
          </p:cNvPr>
          <p:cNvSpPr txBox="1"/>
          <p:nvPr/>
        </p:nvSpPr>
        <p:spPr>
          <a:xfrm>
            <a:off x="3835227" y="4524974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stack of boxes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215A1E-842B-5A0A-DE3C-48EB6EDE0092}"/>
              </a:ext>
            </a:extLst>
          </p:cNvPr>
          <p:cNvCxnSpPr>
            <a:cxnSpLocks/>
          </p:cNvCxnSpPr>
          <p:nvPr/>
        </p:nvCxnSpPr>
        <p:spPr>
          <a:xfrm>
            <a:off x="7347352" y="3109858"/>
            <a:ext cx="234548" cy="141511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0B94E5-1438-29DB-85CA-5B22ABC2171F}"/>
              </a:ext>
            </a:extLst>
          </p:cNvPr>
          <p:cNvSpPr txBox="1"/>
          <p:nvPr/>
        </p:nvSpPr>
        <p:spPr>
          <a:xfrm>
            <a:off x="6045601" y="3329073"/>
            <a:ext cx="1403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box on top of the stack is the first one to go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863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Light Grey Cuboid">
                <a:extLst>
                  <a:ext uri="{FF2B5EF4-FFF2-40B4-BE49-F238E27FC236}">
                    <a16:creationId xmlns:a16="http://schemas.microsoft.com/office/drawing/2014/main" id="{669D0DD7-EF9F-EEA7-25FA-BF8D51AB0A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529661">
              <a:off x="5659369" y="1649988"/>
              <a:ext cx="2176387" cy="1272663"/>
            </p:xfrm>
            <a:graphic>
              <a:graphicData uri="http://schemas.microsoft.com/office/drawing/2017/model3d">
                <am3d:model3d r:embed="rId4">
                  <am3d:spPr>
                    <a:xfrm rot="1529661">
                      <a:off x="0" y="0"/>
                      <a:ext cx="2176387" cy="1272663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407728" ay="4044622" az="-753582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9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Light Grey Cuboid">
                <a:extLst>
                  <a:ext uri="{FF2B5EF4-FFF2-40B4-BE49-F238E27FC236}">
                    <a16:creationId xmlns:a16="http://schemas.microsoft.com/office/drawing/2014/main" id="{669D0DD7-EF9F-EEA7-25FA-BF8D51AB0A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529661">
                <a:off x="5659369" y="1649988"/>
                <a:ext cx="2176387" cy="1272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ght Grey Cuboid">
                <a:extLst>
                  <a:ext uri="{FF2B5EF4-FFF2-40B4-BE49-F238E27FC236}">
                    <a16:creationId xmlns:a16="http://schemas.microsoft.com/office/drawing/2014/main" id="{4B7BEC01-DC67-E13F-B57C-8271839B4A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15310" y="1760726"/>
              <a:ext cx="2113380" cy="13491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13380" cy="134913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7485" ay="2758448" az="-5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ght Grey Cuboid">
                <a:extLst>
                  <a:ext uri="{FF2B5EF4-FFF2-40B4-BE49-F238E27FC236}">
                    <a16:creationId xmlns:a16="http://schemas.microsoft.com/office/drawing/2014/main" id="{4B7BEC01-DC67-E13F-B57C-8271839B4A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5310" y="1760726"/>
                <a:ext cx="2113380" cy="13491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Stacks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ey Cuboid">
                <a:extLst>
                  <a:ext uri="{FF2B5EF4-FFF2-40B4-BE49-F238E27FC236}">
                    <a16:creationId xmlns:a16="http://schemas.microsoft.com/office/drawing/2014/main" id="{9E13A498-0E3A-E6A5-3FD6-FC3E76B501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1080" y="2905496"/>
              <a:ext cx="2119388" cy="15021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19388" cy="150214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2465" ay="2791216" az="89723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19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ey Cuboid">
                <a:extLst>
                  <a:ext uri="{FF2B5EF4-FFF2-40B4-BE49-F238E27FC236}">
                    <a16:creationId xmlns:a16="http://schemas.microsoft.com/office/drawing/2014/main" id="{9E13A498-0E3A-E6A5-3FD6-FC3E76B501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1080" y="2905496"/>
                <a:ext cx="2119388" cy="1502146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ey Cuboid">
                <a:extLst>
                  <a:ext uri="{FF2B5EF4-FFF2-40B4-BE49-F238E27FC236}">
                    <a16:creationId xmlns:a16="http://schemas.microsoft.com/office/drawing/2014/main" id="{B3F93094-7080-BA9D-28E3-D4D4FD709E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6742" y="2594748"/>
              <a:ext cx="2108061" cy="89489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08061" cy="894895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0615" ay="4495243" az="54163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19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ey Cuboid">
                <a:extLst>
                  <a:ext uri="{FF2B5EF4-FFF2-40B4-BE49-F238E27FC236}">
                    <a16:creationId xmlns:a16="http://schemas.microsoft.com/office/drawing/2014/main" id="{B3F93094-7080-BA9D-28E3-D4D4FD709E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6742" y="2594748"/>
                <a:ext cx="2108061" cy="89489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9AEAE80-154C-5D9A-4637-BB942B855E5F}"/>
              </a:ext>
            </a:extLst>
          </p:cNvPr>
          <p:cNvSpPr txBox="1"/>
          <p:nvPr/>
        </p:nvSpPr>
        <p:spPr>
          <a:xfrm>
            <a:off x="3835227" y="4524974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stack of boxes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215A1E-842B-5A0A-DE3C-48EB6EDE0092}"/>
              </a:ext>
            </a:extLst>
          </p:cNvPr>
          <p:cNvCxnSpPr>
            <a:cxnSpLocks/>
          </p:cNvCxnSpPr>
          <p:nvPr/>
        </p:nvCxnSpPr>
        <p:spPr>
          <a:xfrm>
            <a:off x="7347352" y="3109858"/>
            <a:ext cx="234548" cy="141511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0B94E5-1438-29DB-85CA-5B22ABC2171F}"/>
              </a:ext>
            </a:extLst>
          </p:cNvPr>
          <p:cNvSpPr txBox="1"/>
          <p:nvPr/>
        </p:nvSpPr>
        <p:spPr>
          <a:xfrm>
            <a:off x="6045601" y="3329073"/>
            <a:ext cx="1403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box on top of the stack is the first one to go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ey Cuboid">
                <a:extLst>
                  <a:ext uri="{FF2B5EF4-FFF2-40B4-BE49-F238E27FC236}">
                    <a16:creationId xmlns:a16="http://schemas.microsoft.com/office/drawing/2014/main" id="{D795BD5A-6C26-6154-F936-68C3A9CAE4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409214">
              <a:off x="894445" y="1861322"/>
              <a:ext cx="2176387" cy="1272663"/>
            </p:xfrm>
            <a:graphic>
              <a:graphicData uri="http://schemas.microsoft.com/office/drawing/2017/model3d">
                <am3d:model3d r:embed="rId4">
                  <am3d:spPr>
                    <a:xfrm rot="19409214">
                      <a:off x="0" y="0"/>
                      <a:ext cx="2176387" cy="1272663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407728" ay="4044622" az="-753582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9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ey Cuboid">
                <a:extLst>
                  <a:ext uri="{FF2B5EF4-FFF2-40B4-BE49-F238E27FC236}">
                    <a16:creationId xmlns:a16="http://schemas.microsoft.com/office/drawing/2014/main" id="{D795BD5A-6C26-6154-F936-68C3A9CAE4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09214">
                <a:off x="894445" y="1861322"/>
                <a:ext cx="2176387" cy="1272663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F265A6-C68A-98BD-6AFC-48366B50AE53}"/>
              </a:ext>
            </a:extLst>
          </p:cNvPr>
          <p:cNvCxnSpPr>
            <a:cxnSpLocks/>
          </p:cNvCxnSpPr>
          <p:nvPr/>
        </p:nvCxnSpPr>
        <p:spPr>
          <a:xfrm flipV="1">
            <a:off x="2940050" y="1625600"/>
            <a:ext cx="1366039" cy="196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60DFE9-279E-BC51-95AD-82D2999A532F}"/>
              </a:ext>
            </a:extLst>
          </p:cNvPr>
          <p:cNvCxnSpPr>
            <a:cxnSpLocks/>
          </p:cNvCxnSpPr>
          <p:nvPr/>
        </p:nvCxnSpPr>
        <p:spPr>
          <a:xfrm flipV="1">
            <a:off x="449967" y="3378200"/>
            <a:ext cx="690345" cy="10631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6B11E6-F14B-4CF8-E806-49A32A6ED5A8}"/>
              </a:ext>
            </a:extLst>
          </p:cNvPr>
          <p:cNvSpPr txBox="1"/>
          <p:nvPr/>
        </p:nvSpPr>
        <p:spPr>
          <a:xfrm>
            <a:off x="3539473" y="838049"/>
            <a:ext cx="2127505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Last-In-First-Out |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96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Stacks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4098" name="Picture 2" descr="How to Use the Edit Menu in Microsoft Word 2003 | Microsoft word, Microsoft,  Words">
            <a:extLst>
              <a:ext uri="{FF2B5EF4-FFF2-40B4-BE49-F238E27FC236}">
                <a16:creationId xmlns:a16="http://schemas.microsoft.com/office/drawing/2014/main" id="{66AD95F9-6EA8-5D52-D5A9-F7BAFBBB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39" y="1212850"/>
            <a:ext cx="1821421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F8672-2203-157C-3B9B-C8676A3E36CC}"/>
              </a:ext>
            </a:extLst>
          </p:cNvPr>
          <p:cNvSpPr txBox="1"/>
          <p:nvPr/>
        </p:nvSpPr>
        <p:spPr>
          <a:xfrm>
            <a:off x="3514238" y="2326471"/>
            <a:ext cx="4489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Undo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feature is a great example of a stack. New actions are added to the top of the stack and when 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Undo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requested, the last added action is the first one to be undone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334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22">
            <a:extLst>
              <a:ext uri="{FF2B5EF4-FFF2-40B4-BE49-F238E27FC236}">
                <a16:creationId xmlns:a16="http://schemas.microsoft.com/office/drawing/2014/main" id="{E8805BBE-D013-AD85-BE4F-ABB8A5066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4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-US" sz="2000" b="1">
                <a:solidFill>
                  <a:srgbClr val="2E318E"/>
                </a:solidFill>
                <a:latin typeface="Open Sans Semibold"/>
                <a:ea typeface="Open Sans Semibold"/>
                <a:cs typeface="Open Sans Semibold"/>
                <a:sym typeface="Montserrat"/>
              </a:rPr>
              <a:t>Pop Quiz</a:t>
            </a:r>
          </a:p>
        </p:txBody>
      </p:sp>
      <p:sp>
        <p:nvSpPr>
          <p:cNvPr id="5" name="Google Shape;26;g15e7eeb833a_0_52">
            <a:extLst>
              <a:ext uri="{FF2B5EF4-FFF2-40B4-BE49-F238E27FC236}">
                <a16:creationId xmlns:a16="http://schemas.microsoft.com/office/drawing/2014/main" id="{52D659F3-057B-29DE-D84A-3D16FEED2157}"/>
              </a:ext>
            </a:extLst>
          </p:cNvPr>
          <p:cNvSpPr/>
          <p:nvPr/>
        </p:nvSpPr>
        <p:spPr>
          <a:xfrm>
            <a:off x="1374522" y="904120"/>
            <a:ext cx="6394955" cy="68231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274300" tIns="182875" rIns="182875" bIns="18287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Q. When performing the "Update" operation in data operations, what is the main objective?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123206BA-C5D0-23BE-A188-86E4AE1B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39" y="3390135"/>
            <a:ext cx="2157061" cy="1753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FF635E-AFF9-5B51-501E-9B92E3732C1C}"/>
              </a:ext>
            </a:extLst>
          </p:cNvPr>
          <p:cNvSpPr txBox="1"/>
          <p:nvPr/>
        </p:nvSpPr>
        <p:spPr>
          <a:xfrm>
            <a:off x="1373493" y="2013681"/>
            <a:ext cx="6073682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Adding new data to the collection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Modifying the values of existing data</a:t>
            </a:r>
            <a:endParaRPr lang="en-US"/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Deleting existing data from the system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342900" lvl="2" indent="-342900">
              <a:buAutoNum type="alphaLcPeriod"/>
            </a:pP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Sorting data based on a specific criterion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92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22">
            <a:extLst>
              <a:ext uri="{FF2B5EF4-FFF2-40B4-BE49-F238E27FC236}">
                <a16:creationId xmlns:a16="http://schemas.microsoft.com/office/drawing/2014/main" id="{E8805BBE-D013-AD85-BE4F-ABB8A5066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4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-US" sz="2000" b="1">
                <a:solidFill>
                  <a:srgbClr val="2E318E"/>
                </a:solidFill>
                <a:latin typeface="Open Sans Semibold"/>
                <a:ea typeface="Open Sans Semibold"/>
                <a:cs typeface="Open Sans Semibold"/>
                <a:sym typeface="Montserrat"/>
              </a:rPr>
              <a:t>Pop Quiz</a:t>
            </a:r>
          </a:p>
        </p:txBody>
      </p:sp>
      <p:sp>
        <p:nvSpPr>
          <p:cNvPr id="5" name="Google Shape;26;g15e7eeb833a_0_52">
            <a:extLst>
              <a:ext uri="{FF2B5EF4-FFF2-40B4-BE49-F238E27FC236}">
                <a16:creationId xmlns:a16="http://schemas.microsoft.com/office/drawing/2014/main" id="{52D659F3-057B-29DE-D84A-3D16FEED2157}"/>
              </a:ext>
            </a:extLst>
          </p:cNvPr>
          <p:cNvSpPr/>
          <p:nvPr/>
        </p:nvSpPr>
        <p:spPr>
          <a:xfrm>
            <a:off x="1374522" y="904120"/>
            <a:ext cx="6394955" cy="68231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274300" tIns="182875" rIns="182875" bIns="18287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Q. When performing the "Update" operation in data operations, what is the main objective?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123206BA-C5D0-23BE-A188-86E4AE1B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39" y="3390135"/>
            <a:ext cx="2157061" cy="1753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FF635E-AFF9-5B51-501E-9B92E3732C1C}"/>
              </a:ext>
            </a:extLst>
          </p:cNvPr>
          <p:cNvSpPr txBox="1"/>
          <p:nvPr/>
        </p:nvSpPr>
        <p:spPr>
          <a:xfrm>
            <a:off x="1373493" y="2013681"/>
            <a:ext cx="6073682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Adding new data to the collection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Modifying the values of existing data</a:t>
            </a:r>
            <a:endParaRPr lang="en-US" b="1" dirty="0"/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Deleting existing data from the system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342900" lvl="2" indent="-342900">
              <a:buAutoNum type="alphaLcPeriod"/>
            </a:pP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Sorting data based on a specific criterion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AFC9B-36A4-90DC-3FF7-58CB9CE13C1A}"/>
              </a:ext>
            </a:extLst>
          </p:cNvPr>
          <p:cNvSpPr/>
          <p:nvPr/>
        </p:nvSpPr>
        <p:spPr>
          <a:xfrm>
            <a:off x="1287153" y="2432521"/>
            <a:ext cx="86340" cy="3340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9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3719844" y="2248584"/>
            <a:ext cx="170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Arrays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66825-C7EA-6849-DB6F-EF45001CBA8C}"/>
              </a:ext>
            </a:extLst>
          </p:cNvPr>
          <p:cNvSpPr txBox="1"/>
          <p:nvPr/>
        </p:nvSpPr>
        <p:spPr>
          <a:xfrm>
            <a:off x="849666" y="2958415"/>
            <a:ext cx="7444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Arrays can work like a stack allowing you to store multiple items in a sequential fashion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4731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Arrays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459335" y="2371695"/>
            <a:ext cx="8225330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['Apples', 'Strawberries', 'Grapes', 'Kiwi']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FD4480-3CEA-DAD3-79F7-D44B9C7D9AEE}"/>
              </a:ext>
            </a:extLst>
          </p:cNvPr>
          <p:cNvSpPr txBox="1"/>
          <p:nvPr/>
        </p:nvSpPr>
        <p:spPr>
          <a:xfrm>
            <a:off x="48125" y="50800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58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145296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Arrays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459335" y="2371695"/>
            <a:ext cx="8225330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['Apples', 'Strawberries', 'Grapes', 'Kiwi']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F4F89-9BA0-8F98-9210-CB156A8BA00D}"/>
              </a:ext>
            </a:extLst>
          </p:cNvPr>
          <p:cNvSpPr txBox="1"/>
          <p:nvPr/>
        </p:nvSpPr>
        <p:spPr>
          <a:xfrm>
            <a:off x="2933700" y="1517650"/>
            <a:ext cx="287258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242B48-2E90-0DAE-519D-18E542A37930}"/>
              </a:ext>
            </a:extLst>
          </p:cNvPr>
          <p:cNvCxnSpPr>
            <a:stCxn id="2" idx="2"/>
          </p:cNvCxnSpPr>
          <p:nvPr/>
        </p:nvCxnSpPr>
        <p:spPr>
          <a:xfrm>
            <a:off x="3077329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1A00C2-D0D0-4677-9935-311F98C5F116}"/>
              </a:ext>
            </a:extLst>
          </p:cNvPr>
          <p:cNvSpPr txBox="1"/>
          <p:nvPr/>
        </p:nvSpPr>
        <p:spPr>
          <a:xfrm>
            <a:off x="4775200" y="1517650"/>
            <a:ext cx="287258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94B73F-D93C-9D8F-60FC-0D687ACAD410}"/>
              </a:ext>
            </a:extLst>
          </p:cNvPr>
          <p:cNvCxnSpPr>
            <a:stCxn id="7" idx="2"/>
          </p:cNvCxnSpPr>
          <p:nvPr/>
        </p:nvCxnSpPr>
        <p:spPr>
          <a:xfrm>
            <a:off x="4918829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8BCF4A-ABB1-693F-0A1E-1E6BD346F808}"/>
              </a:ext>
            </a:extLst>
          </p:cNvPr>
          <p:cNvSpPr txBox="1"/>
          <p:nvPr/>
        </p:nvSpPr>
        <p:spPr>
          <a:xfrm>
            <a:off x="6596736" y="151765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3B91E-5988-35C7-DF9D-3748CDF9C758}"/>
              </a:ext>
            </a:extLst>
          </p:cNvPr>
          <p:cNvCxnSpPr>
            <a:stCxn id="9" idx="2"/>
          </p:cNvCxnSpPr>
          <p:nvPr/>
        </p:nvCxnSpPr>
        <p:spPr>
          <a:xfrm>
            <a:off x="6740365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073197-E09C-24D8-FB9E-2832BF3E2D36}"/>
              </a:ext>
            </a:extLst>
          </p:cNvPr>
          <p:cNvSpPr txBox="1"/>
          <p:nvPr/>
        </p:nvSpPr>
        <p:spPr>
          <a:xfrm>
            <a:off x="7860059" y="1517650"/>
            <a:ext cx="287258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0E741F-1955-106D-5842-52A4DBE182B9}"/>
              </a:ext>
            </a:extLst>
          </p:cNvPr>
          <p:cNvCxnSpPr>
            <a:stCxn id="11" idx="2"/>
          </p:cNvCxnSpPr>
          <p:nvPr/>
        </p:nvCxnSpPr>
        <p:spPr>
          <a:xfrm>
            <a:off x="8003688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09770F-1E58-8F5A-0618-CC8FF91F14E4}"/>
              </a:ext>
            </a:extLst>
          </p:cNvPr>
          <p:cNvSpPr txBox="1"/>
          <p:nvPr/>
        </p:nvSpPr>
        <p:spPr>
          <a:xfrm>
            <a:off x="533346" y="1540733"/>
            <a:ext cx="1359668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 NUMBERS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D45A53-D664-340F-84E6-58D9D5CEA929}"/>
              </a:ext>
            </a:extLst>
          </p:cNvPr>
          <p:cNvSpPr/>
          <p:nvPr/>
        </p:nvSpPr>
        <p:spPr>
          <a:xfrm>
            <a:off x="2933700" y="1517650"/>
            <a:ext cx="287258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7B858-3084-733B-D3F2-015841BBB9BB}"/>
              </a:ext>
            </a:extLst>
          </p:cNvPr>
          <p:cNvSpPr/>
          <p:nvPr/>
        </p:nvSpPr>
        <p:spPr>
          <a:xfrm>
            <a:off x="4775200" y="1517650"/>
            <a:ext cx="287258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A9DC3-CC75-62B8-8591-473A19A8E57E}"/>
              </a:ext>
            </a:extLst>
          </p:cNvPr>
          <p:cNvSpPr/>
          <p:nvPr/>
        </p:nvSpPr>
        <p:spPr>
          <a:xfrm>
            <a:off x="6597326" y="1517649"/>
            <a:ext cx="287258" cy="307777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48BE35-0AE0-2328-5926-6A12C0595C5E}"/>
              </a:ext>
            </a:extLst>
          </p:cNvPr>
          <p:cNvSpPr/>
          <p:nvPr/>
        </p:nvSpPr>
        <p:spPr>
          <a:xfrm>
            <a:off x="7860059" y="1523254"/>
            <a:ext cx="287258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C01BE8-EC1C-E55B-9AC5-A5DEB152ECC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893014" y="1671538"/>
            <a:ext cx="1040686" cy="1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2B518F-6C9E-490D-A38E-27B595163F0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20958" y="1671537"/>
            <a:ext cx="1554242" cy="2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C5335D-196A-C544-4289-F3C87D3D770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62458" y="1671535"/>
            <a:ext cx="1534868" cy="3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AD944F-E34F-43E6-9649-1113DBD973D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883994" y="1671539"/>
            <a:ext cx="976065" cy="0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E82F665-C4E0-4784-B2CE-3220878FDC0A}"/>
              </a:ext>
            </a:extLst>
          </p:cNvPr>
          <p:cNvSpPr txBox="1"/>
          <p:nvPr/>
        </p:nvSpPr>
        <p:spPr>
          <a:xfrm>
            <a:off x="48125" y="50800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4345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Arrays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459335" y="2371695"/>
            <a:ext cx="8225330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['Apples', 'Strawberries', 'Grapes', 'Kiwi']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F4F89-9BA0-8F98-9210-CB156A8BA00D}"/>
              </a:ext>
            </a:extLst>
          </p:cNvPr>
          <p:cNvSpPr txBox="1"/>
          <p:nvPr/>
        </p:nvSpPr>
        <p:spPr>
          <a:xfrm>
            <a:off x="2933700" y="1517650"/>
            <a:ext cx="287258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242B48-2E90-0DAE-519D-18E542A37930}"/>
              </a:ext>
            </a:extLst>
          </p:cNvPr>
          <p:cNvCxnSpPr>
            <a:stCxn id="2" idx="2"/>
          </p:cNvCxnSpPr>
          <p:nvPr/>
        </p:nvCxnSpPr>
        <p:spPr>
          <a:xfrm>
            <a:off x="3077329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1A00C2-D0D0-4677-9935-311F98C5F116}"/>
              </a:ext>
            </a:extLst>
          </p:cNvPr>
          <p:cNvSpPr txBox="1"/>
          <p:nvPr/>
        </p:nvSpPr>
        <p:spPr>
          <a:xfrm>
            <a:off x="4775200" y="151765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94B73F-D93C-9D8F-60FC-0D687ACAD410}"/>
              </a:ext>
            </a:extLst>
          </p:cNvPr>
          <p:cNvCxnSpPr>
            <a:stCxn id="7" idx="2"/>
          </p:cNvCxnSpPr>
          <p:nvPr/>
        </p:nvCxnSpPr>
        <p:spPr>
          <a:xfrm>
            <a:off x="4918829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8BCF4A-ABB1-693F-0A1E-1E6BD346F808}"/>
              </a:ext>
            </a:extLst>
          </p:cNvPr>
          <p:cNvSpPr txBox="1"/>
          <p:nvPr/>
        </p:nvSpPr>
        <p:spPr>
          <a:xfrm>
            <a:off x="6596736" y="151765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3B91E-5988-35C7-DF9D-3748CDF9C758}"/>
              </a:ext>
            </a:extLst>
          </p:cNvPr>
          <p:cNvCxnSpPr>
            <a:stCxn id="9" idx="2"/>
          </p:cNvCxnSpPr>
          <p:nvPr/>
        </p:nvCxnSpPr>
        <p:spPr>
          <a:xfrm>
            <a:off x="6740365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073197-E09C-24D8-FB9E-2832BF3E2D36}"/>
              </a:ext>
            </a:extLst>
          </p:cNvPr>
          <p:cNvSpPr txBox="1"/>
          <p:nvPr/>
        </p:nvSpPr>
        <p:spPr>
          <a:xfrm>
            <a:off x="7860059" y="1517650"/>
            <a:ext cx="287258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0E741F-1955-106D-5842-52A4DBE182B9}"/>
              </a:ext>
            </a:extLst>
          </p:cNvPr>
          <p:cNvCxnSpPr>
            <a:stCxn id="11" idx="2"/>
          </p:cNvCxnSpPr>
          <p:nvPr/>
        </p:nvCxnSpPr>
        <p:spPr>
          <a:xfrm>
            <a:off x="8003688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09770F-1E58-8F5A-0618-CC8FF91F14E4}"/>
              </a:ext>
            </a:extLst>
          </p:cNvPr>
          <p:cNvSpPr txBox="1"/>
          <p:nvPr/>
        </p:nvSpPr>
        <p:spPr>
          <a:xfrm>
            <a:off x="533346" y="1540733"/>
            <a:ext cx="1359668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 NUMBERS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D45A53-D664-340F-84E6-58D9D5CEA929}"/>
              </a:ext>
            </a:extLst>
          </p:cNvPr>
          <p:cNvSpPr/>
          <p:nvPr/>
        </p:nvSpPr>
        <p:spPr>
          <a:xfrm>
            <a:off x="2933700" y="1517650"/>
            <a:ext cx="287258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7B858-3084-733B-D3F2-015841BBB9BB}"/>
              </a:ext>
            </a:extLst>
          </p:cNvPr>
          <p:cNvSpPr/>
          <p:nvPr/>
        </p:nvSpPr>
        <p:spPr>
          <a:xfrm>
            <a:off x="4775200" y="1517650"/>
            <a:ext cx="287258" cy="307777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A9DC3-CC75-62B8-8591-473A19A8E57E}"/>
              </a:ext>
            </a:extLst>
          </p:cNvPr>
          <p:cNvSpPr/>
          <p:nvPr/>
        </p:nvSpPr>
        <p:spPr>
          <a:xfrm>
            <a:off x="6597326" y="1517649"/>
            <a:ext cx="287258" cy="307777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48BE35-0AE0-2328-5926-6A12C0595C5E}"/>
              </a:ext>
            </a:extLst>
          </p:cNvPr>
          <p:cNvSpPr/>
          <p:nvPr/>
        </p:nvSpPr>
        <p:spPr>
          <a:xfrm>
            <a:off x="7860059" y="1523254"/>
            <a:ext cx="287258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C01BE8-EC1C-E55B-9AC5-A5DEB152ECC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893014" y="1671538"/>
            <a:ext cx="1040686" cy="1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2B518F-6C9E-490D-A38E-27B595163F0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20958" y="1671537"/>
            <a:ext cx="1554242" cy="2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C5335D-196A-C544-4289-F3C87D3D770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62458" y="1671535"/>
            <a:ext cx="1534868" cy="3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AD944F-E34F-43E6-9649-1113DBD973D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883994" y="1671539"/>
            <a:ext cx="976065" cy="0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9876952-FCDC-5D8C-38C4-782D952D94EC}"/>
              </a:ext>
            </a:extLst>
          </p:cNvPr>
          <p:cNvSpPr txBox="1"/>
          <p:nvPr/>
        </p:nvSpPr>
        <p:spPr>
          <a:xfrm>
            <a:off x="1647130" y="3845473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Operations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1163B9-E3B1-70E8-A7EF-A8137D3E2F8B}"/>
              </a:ext>
            </a:extLst>
          </p:cNvPr>
          <p:cNvCxnSpPr/>
          <p:nvPr/>
        </p:nvCxnSpPr>
        <p:spPr>
          <a:xfrm>
            <a:off x="4363899" y="3207814"/>
            <a:ext cx="0" cy="164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38C355-F89A-7A1B-730E-5CE962C2DF39}"/>
              </a:ext>
            </a:extLst>
          </p:cNvPr>
          <p:cNvSpPr txBox="1"/>
          <p:nvPr/>
        </p:nvSpPr>
        <p:spPr>
          <a:xfrm>
            <a:off x="4507528" y="3423830"/>
            <a:ext cx="3039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Add/Insert an element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an element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 an element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Reorder (Sort) elements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D7480-AE65-412C-FC5A-ADDFD1ED8DA0}"/>
              </a:ext>
            </a:extLst>
          </p:cNvPr>
          <p:cNvSpPr txBox="1"/>
          <p:nvPr/>
        </p:nvSpPr>
        <p:spPr>
          <a:xfrm>
            <a:off x="48125" y="50800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44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748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Roboto"/>
              </a:rPr>
              <a:t>Today's Learning Objectives  </a:t>
            </a:r>
            <a:endParaRPr lang="en-IN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  <a:sym typeface="Roboto"/>
            </a:endParaRPr>
          </a:p>
        </p:txBody>
      </p:sp>
      <p:pic>
        <p:nvPicPr>
          <p:cNvPr id="23" name="Google Shape;147;p27">
            <a:extLst>
              <a:ext uri="{FF2B5EF4-FFF2-40B4-BE49-F238E27FC236}">
                <a16:creationId xmlns:a16="http://schemas.microsoft.com/office/drawing/2014/main" id="{A521B5A4-8FCC-4592-97C5-B66EF5F7E9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8342219" y="2582974"/>
            <a:ext cx="871302" cy="73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339FD20-78D7-4445-9CB9-A01D73B48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101" y="1113604"/>
            <a:ext cx="2916291" cy="2916291"/>
          </a:xfrm>
          <a:prstGeom prst="rect">
            <a:avLst/>
          </a:prstGeom>
          <a:effectLst>
            <a:outerShdw blurRad="50800" dist="38100" dir="2700000" algn="tl" rotWithShape="0">
              <a:srgbClr val="A220DB">
                <a:alpha val="40000"/>
              </a:srgb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91DFE1F-CC9B-BFF6-4A52-563F484CFBE6}"/>
              </a:ext>
            </a:extLst>
          </p:cNvPr>
          <p:cNvGrpSpPr/>
          <p:nvPr/>
        </p:nvGrpSpPr>
        <p:grpSpPr>
          <a:xfrm>
            <a:off x="3469200" y="1820672"/>
            <a:ext cx="5674800" cy="2031325"/>
            <a:chOff x="3469200" y="1433493"/>
            <a:chExt cx="5674800" cy="203132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A5718E3-F9E6-4C0F-8D96-63B5FB7AE1DD}"/>
                </a:ext>
              </a:extLst>
            </p:cNvPr>
            <p:cNvGrpSpPr/>
            <p:nvPr/>
          </p:nvGrpSpPr>
          <p:grpSpPr>
            <a:xfrm>
              <a:off x="3469200" y="1697209"/>
              <a:ext cx="317919" cy="233918"/>
              <a:chOff x="3818849" y="1200048"/>
              <a:chExt cx="292942" cy="233918"/>
            </a:xfrm>
          </p:grpSpPr>
          <p:sp>
            <p:nvSpPr>
              <p:cNvPr id="8" name="Arrow: Chevron 7">
                <a:extLst>
                  <a:ext uri="{FF2B5EF4-FFF2-40B4-BE49-F238E27FC236}">
                    <a16:creationId xmlns:a16="http://schemas.microsoft.com/office/drawing/2014/main" id="{19B0F78C-6791-4A62-B17F-BDA197F01D18}"/>
                  </a:ext>
                </a:extLst>
              </p:cNvPr>
              <p:cNvSpPr/>
              <p:nvPr/>
            </p:nvSpPr>
            <p:spPr>
              <a:xfrm>
                <a:off x="3818849" y="1200049"/>
                <a:ext cx="148855" cy="233917"/>
              </a:xfrm>
              <a:prstGeom prst="chevron">
                <a:avLst/>
              </a:prstGeom>
              <a:solidFill>
                <a:srgbClr val="2AA1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" name="Arrow: Chevron 8">
                <a:extLst>
                  <a:ext uri="{FF2B5EF4-FFF2-40B4-BE49-F238E27FC236}">
                    <a16:creationId xmlns:a16="http://schemas.microsoft.com/office/drawing/2014/main" id="{D47B4A97-9D11-41AF-91B4-4AD523405B99}"/>
                  </a:ext>
                </a:extLst>
              </p:cNvPr>
              <p:cNvSpPr/>
              <p:nvPr/>
            </p:nvSpPr>
            <p:spPr>
              <a:xfrm>
                <a:off x="3890892" y="1200048"/>
                <a:ext cx="148855" cy="233917"/>
              </a:xfrm>
              <a:prstGeom prst="chevron">
                <a:avLst/>
              </a:prstGeom>
              <a:solidFill>
                <a:srgbClr val="5375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Arrow: Chevron 9">
                <a:extLst>
                  <a:ext uri="{FF2B5EF4-FFF2-40B4-BE49-F238E27FC236}">
                    <a16:creationId xmlns:a16="http://schemas.microsoft.com/office/drawing/2014/main" id="{C7798ABC-94BE-40D9-A238-FC1A501C3A40}"/>
                  </a:ext>
                </a:extLst>
              </p:cNvPr>
              <p:cNvSpPr/>
              <p:nvPr/>
            </p:nvSpPr>
            <p:spPr>
              <a:xfrm>
                <a:off x="3962936" y="1200048"/>
                <a:ext cx="148855" cy="233917"/>
              </a:xfrm>
              <a:prstGeom prst="chevron">
                <a:avLst/>
              </a:prstGeom>
              <a:solidFill>
                <a:srgbClr val="A220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EBF431-309B-4845-91F8-B275B3B5743C}"/>
                </a:ext>
              </a:extLst>
            </p:cNvPr>
            <p:cNvSpPr txBox="1"/>
            <p:nvPr/>
          </p:nvSpPr>
          <p:spPr>
            <a:xfrm>
              <a:off x="3873160" y="1433493"/>
              <a:ext cx="5270840" cy="20313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dirty="0">
                  <a:latin typeface="Open Sans"/>
                  <a:ea typeface="Open Sans"/>
                  <a:cs typeface="Open Sans"/>
                </a:rPr>
                <a:t>Introduction to Data Structures</a:t>
              </a:r>
            </a:p>
            <a:p>
              <a:endParaRPr lang="en-US" dirty="0">
                <a:latin typeface="Open Sans"/>
                <a:ea typeface="Open Sans"/>
                <a:cs typeface="Open Sans"/>
              </a:endParaRPr>
            </a:p>
            <a:p>
              <a:r>
                <a:rPr lang="en-US" dirty="0">
                  <a:latin typeface="Open Sans"/>
                  <a:ea typeface="Open Sans"/>
                  <a:cs typeface="Open Sans"/>
                </a:rPr>
                <a:t>Examining Stacks, Arrays, Hash Maps and Queues</a:t>
              </a:r>
            </a:p>
            <a:p>
              <a:endParaRPr lang="en-US" dirty="0">
                <a:latin typeface="Open Sans"/>
                <a:ea typeface="Open Sans"/>
                <a:cs typeface="Open Sans"/>
              </a:endParaRPr>
            </a:p>
            <a:p>
              <a:r>
                <a:rPr lang="en-US" dirty="0">
                  <a:latin typeface="Open Sans"/>
                  <a:ea typeface="Open Sans"/>
                  <a:cs typeface="Open Sans"/>
                </a:rPr>
                <a:t>Choosing the right data structure - case studies</a:t>
              </a:r>
            </a:p>
            <a:p>
              <a:endParaRPr lang="en-US" dirty="0">
                <a:latin typeface="Open Sans"/>
                <a:ea typeface="Open Sans"/>
                <a:cs typeface="Open Sans"/>
              </a:endParaRPr>
            </a:p>
            <a:p>
              <a:r>
                <a:rPr lang="en-US" dirty="0">
                  <a:latin typeface="Open Sans"/>
                  <a:ea typeface="Open Sans"/>
                  <a:cs typeface="Open Sans"/>
                </a:rPr>
                <a:t>Understanding Pseudocode</a:t>
              </a:r>
            </a:p>
            <a:p>
              <a:endParaRPr lang="en-US" dirty="0">
                <a:latin typeface="Open Sans"/>
                <a:ea typeface="Open Sans"/>
                <a:cs typeface="Open San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E60701F-73B6-2BF3-A954-9472C24F18EC}"/>
                </a:ext>
              </a:extLst>
            </p:cNvPr>
            <p:cNvGrpSpPr/>
            <p:nvPr/>
          </p:nvGrpSpPr>
          <p:grpSpPr>
            <a:xfrm>
              <a:off x="3469200" y="2097345"/>
              <a:ext cx="317919" cy="233918"/>
              <a:chOff x="3818849" y="1200048"/>
              <a:chExt cx="292942" cy="233918"/>
            </a:xfrm>
          </p:grpSpPr>
          <p:sp>
            <p:nvSpPr>
              <p:cNvPr id="5" name="Arrow: Chevron 7">
                <a:extLst>
                  <a:ext uri="{FF2B5EF4-FFF2-40B4-BE49-F238E27FC236}">
                    <a16:creationId xmlns:a16="http://schemas.microsoft.com/office/drawing/2014/main" id="{BEB9A834-B7A7-4230-C816-E09B0DE1CF4F}"/>
                  </a:ext>
                </a:extLst>
              </p:cNvPr>
              <p:cNvSpPr/>
              <p:nvPr/>
            </p:nvSpPr>
            <p:spPr>
              <a:xfrm>
                <a:off x="3818849" y="1200049"/>
                <a:ext cx="148855" cy="233917"/>
              </a:xfrm>
              <a:prstGeom prst="chevron">
                <a:avLst/>
              </a:prstGeom>
              <a:solidFill>
                <a:srgbClr val="2AA1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" name="Arrow: Chevron 8">
                <a:extLst>
                  <a:ext uri="{FF2B5EF4-FFF2-40B4-BE49-F238E27FC236}">
                    <a16:creationId xmlns:a16="http://schemas.microsoft.com/office/drawing/2014/main" id="{F805C556-D11C-F937-8F2E-B69EA4FC92E2}"/>
                  </a:ext>
                </a:extLst>
              </p:cNvPr>
              <p:cNvSpPr/>
              <p:nvPr/>
            </p:nvSpPr>
            <p:spPr>
              <a:xfrm>
                <a:off x="3890892" y="1200048"/>
                <a:ext cx="148855" cy="233917"/>
              </a:xfrm>
              <a:prstGeom prst="chevron">
                <a:avLst/>
              </a:prstGeom>
              <a:solidFill>
                <a:srgbClr val="5375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" name="Arrow: Chevron 9">
                <a:extLst>
                  <a:ext uri="{FF2B5EF4-FFF2-40B4-BE49-F238E27FC236}">
                    <a16:creationId xmlns:a16="http://schemas.microsoft.com/office/drawing/2014/main" id="{FB2B8AB9-47A5-F2BB-0D22-BE81F19595EF}"/>
                  </a:ext>
                </a:extLst>
              </p:cNvPr>
              <p:cNvSpPr/>
              <p:nvPr/>
            </p:nvSpPr>
            <p:spPr>
              <a:xfrm>
                <a:off x="3962936" y="1200048"/>
                <a:ext cx="148855" cy="233917"/>
              </a:xfrm>
              <a:prstGeom prst="chevron">
                <a:avLst/>
              </a:prstGeom>
              <a:solidFill>
                <a:srgbClr val="A220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305391C-FFFE-86C6-7D9D-12B8B4F93EDC}"/>
                </a:ext>
              </a:extLst>
            </p:cNvPr>
            <p:cNvGrpSpPr/>
            <p:nvPr/>
          </p:nvGrpSpPr>
          <p:grpSpPr>
            <a:xfrm>
              <a:off x="3473128" y="2540279"/>
              <a:ext cx="317919" cy="233918"/>
              <a:chOff x="3818849" y="1200048"/>
              <a:chExt cx="292942" cy="233918"/>
            </a:xfrm>
          </p:grpSpPr>
          <p:sp>
            <p:nvSpPr>
              <p:cNvPr id="12" name="Arrow: Chevron 7">
                <a:extLst>
                  <a:ext uri="{FF2B5EF4-FFF2-40B4-BE49-F238E27FC236}">
                    <a16:creationId xmlns:a16="http://schemas.microsoft.com/office/drawing/2014/main" id="{5D8326C3-0667-8F22-AB60-200C241328BD}"/>
                  </a:ext>
                </a:extLst>
              </p:cNvPr>
              <p:cNvSpPr/>
              <p:nvPr/>
            </p:nvSpPr>
            <p:spPr>
              <a:xfrm>
                <a:off x="3818849" y="1200049"/>
                <a:ext cx="148855" cy="233917"/>
              </a:xfrm>
              <a:prstGeom prst="chevron">
                <a:avLst/>
              </a:prstGeom>
              <a:solidFill>
                <a:srgbClr val="2AA1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Arrow: Chevron 8">
                <a:extLst>
                  <a:ext uri="{FF2B5EF4-FFF2-40B4-BE49-F238E27FC236}">
                    <a16:creationId xmlns:a16="http://schemas.microsoft.com/office/drawing/2014/main" id="{E04ED09F-698C-354B-FC21-2D4C8A36FC99}"/>
                  </a:ext>
                </a:extLst>
              </p:cNvPr>
              <p:cNvSpPr/>
              <p:nvPr/>
            </p:nvSpPr>
            <p:spPr>
              <a:xfrm>
                <a:off x="3890892" y="1200048"/>
                <a:ext cx="148855" cy="233917"/>
              </a:xfrm>
              <a:prstGeom prst="chevron">
                <a:avLst/>
              </a:prstGeom>
              <a:solidFill>
                <a:srgbClr val="5375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Arrow: Chevron 9">
                <a:extLst>
                  <a:ext uri="{FF2B5EF4-FFF2-40B4-BE49-F238E27FC236}">
                    <a16:creationId xmlns:a16="http://schemas.microsoft.com/office/drawing/2014/main" id="{33F5AF88-6FB5-F81E-A712-E7FE67E347C6}"/>
                  </a:ext>
                </a:extLst>
              </p:cNvPr>
              <p:cNvSpPr/>
              <p:nvPr/>
            </p:nvSpPr>
            <p:spPr>
              <a:xfrm>
                <a:off x="3962936" y="1200048"/>
                <a:ext cx="148855" cy="233917"/>
              </a:xfrm>
              <a:prstGeom prst="chevron">
                <a:avLst/>
              </a:prstGeom>
              <a:solidFill>
                <a:srgbClr val="A220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1BBA25-4EBB-6D58-2E27-014F6DD34F46}"/>
                </a:ext>
              </a:extLst>
            </p:cNvPr>
            <p:cNvGrpSpPr/>
            <p:nvPr/>
          </p:nvGrpSpPr>
          <p:grpSpPr>
            <a:xfrm>
              <a:off x="3477055" y="2983213"/>
              <a:ext cx="317919" cy="233918"/>
              <a:chOff x="3818849" y="1200048"/>
              <a:chExt cx="292942" cy="233918"/>
            </a:xfrm>
          </p:grpSpPr>
          <p:sp>
            <p:nvSpPr>
              <p:cNvPr id="17" name="Arrow: Chevron 7">
                <a:extLst>
                  <a:ext uri="{FF2B5EF4-FFF2-40B4-BE49-F238E27FC236}">
                    <a16:creationId xmlns:a16="http://schemas.microsoft.com/office/drawing/2014/main" id="{D0FC9757-926F-22F2-C211-9FDA8EC99734}"/>
                  </a:ext>
                </a:extLst>
              </p:cNvPr>
              <p:cNvSpPr/>
              <p:nvPr/>
            </p:nvSpPr>
            <p:spPr>
              <a:xfrm>
                <a:off x="3818849" y="1200049"/>
                <a:ext cx="148855" cy="233917"/>
              </a:xfrm>
              <a:prstGeom prst="chevron">
                <a:avLst/>
              </a:prstGeom>
              <a:solidFill>
                <a:srgbClr val="2AA1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Arrow: Chevron 8">
                <a:extLst>
                  <a:ext uri="{FF2B5EF4-FFF2-40B4-BE49-F238E27FC236}">
                    <a16:creationId xmlns:a16="http://schemas.microsoft.com/office/drawing/2014/main" id="{EAF92E9C-3FB0-1F2A-98F9-7FC590DEB957}"/>
                  </a:ext>
                </a:extLst>
              </p:cNvPr>
              <p:cNvSpPr/>
              <p:nvPr/>
            </p:nvSpPr>
            <p:spPr>
              <a:xfrm>
                <a:off x="3890892" y="1200048"/>
                <a:ext cx="148855" cy="233917"/>
              </a:xfrm>
              <a:prstGeom prst="chevron">
                <a:avLst/>
              </a:prstGeom>
              <a:solidFill>
                <a:srgbClr val="5375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Arrow: Chevron 9">
                <a:extLst>
                  <a:ext uri="{FF2B5EF4-FFF2-40B4-BE49-F238E27FC236}">
                    <a16:creationId xmlns:a16="http://schemas.microsoft.com/office/drawing/2014/main" id="{327F7D8A-E9AD-E530-2DEC-BD93C4934C63}"/>
                  </a:ext>
                </a:extLst>
              </p:cNvPr>
              <p:cNvSpPr/>
              <p:nvPr/>
            </p:nvSpPr>
            <p:spPr>
              <a:xfrm>
                <a:off x="3962936" y="1200048"/>
                <a:ext cx="148855" cy="233917"/>
              </a:xfrm>
              <a:prstGeom prst="chevron">
                <a:avLst/>
              </a:prstGeom>
              <a:solidFill>
                <a:srgbClr val="A220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19736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Arrays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459335" y="1319560"/>
            <a:ext cx="8225330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['Apples', 'Strawberries', 'Grapes', 'Kiwi']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C8AFA0-5B1C-0051-B1CA-5948C5184E35}"/>
              </a:ext>
            </a:extLst>
          </p:cNvPr>
          <p:cNvSpPr txBox="1"/>
          <p:nvPr/>
        </p:nvSpPr>
        <p:spPr>
          <a:xfrm>
            <a:off x="469708" y="2781948"/>
            <a:ext cx="4506362" cy="163121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locations = [</a:t>
            </a:r>
          </a:p>
          <a:p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			[100, 156],</a:t>
            </a:r>
          </a:p>
          <a:p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			[120, 185],</a:t>
            </a:r>
          </a:p>
          <a:p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			[100, 156]</a:t>
            </a:r>
          </a:p>
          <a:p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	    	   ]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389C0-23EF-17DA-12CE-84CF6B3D6E9E}"/>
              </a:ext>
            </a:extLst>
          </p:cNvPr>
          <p:cNvSpPr txBox="1"/>
          <p:nvPr/>
        </p:nvSpPr>
        <p:spPr>
          <a:xfrm>
            <a:off x="459334" y="1055221"/>
            <a:ext cx="1822935" cy="2616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1-DIMENSIONAL ARRAY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AAF49-08F1-4C00-15CA-40705AF3A442}"/>
              </a:ext>
            </a:extLst>
          </p:cNvPr>
          <p:cNvSpPr txBox="1"/>
          <p:nvPr/>
        </p:nvSpPr>
        <p:spPr>
          <a:xfrm>
            <a:off x="467573" y="2521882"/>
            <a:ext cx="1822935" cy="2616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2-DIMENSIONAL ARRAY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17C0AC-71CE-F76E-6938-A8AEE7C78E59}"/>
              </a:ext>
            </a:extLst>
          </p:cNvPr>
          <p:cNvSpPr txBox="1"/>
          <p:nvPr/>
        </p:nvSpPr>
        <p:spPr>
          <a:xfrm>
            <a:off x="48125" y="50800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33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Arrays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459335" y="2371695"/>
            <a:ext cx="8225330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['Apples', 'Strawberries', 'Grapes', 'Kiwi']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F4F89-9BA0-8F98-9210-CB156A8BA00D}"/>
              </a:ext>
            </a:extLst>
          </p:cNvPr>
          <p:cNvSpPr txBox="1"/>
          <p:nvPr/>
        </p:nvSpPr>
        <p:spPr>
          <a:xfrm>
            <a:off x="2933700" y="1517650"/>
            <a:ext cx="287258" cy="307777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242B48-2E90-0DAE-519D-18E542A37930}"/>
              </a:ext>
            </a:extLst>
          </p:cNvPr>
          <p:cNvCxnSpPr>
            <a:stCxn id="2" idx="2"/>
          </p:cNvCxnSpPr>
          <p:nvPr/>
        </p:nvCxnSpPr>
        <p:spPr>
          <a:xfrm>
            <a:off x="3077329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1A00C2-D0D0-4677-9935-311F98C5F116}"/>
              </a:ext>
            </a:extLst>
          </p:cNvPr>
          <p:cNvSpPr txBox="1"/>
          <p:nvPr/>
        </p:nvSpPr>
        <p:spPr>
          <a:xfrm>
            <a:off x="4775200" y="1517650"/>
            <a:ext cx="287258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94B73F-D93C-9D8F-60FC-0D687ACAD410}"/>
              </a:ext>
            </a:extLst>
          </p:cNvPr>
          <p:cNvCxnSpPr>
            <a:stCxn id="7" idx="2"/>
          </p:cNvCxnSpPr>
          <p:nvPr/>
        </p:nvCxnSpPr>
        <p:spPr>
          <a:xfrm>
            <a:off x="4918829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8BCF4A-ABB1-693F-0A1E-1E6BD346F808}"/>
              </a:ext>
            </a:extLst>
          </p:cNvPr>
          <p:cNvSpPr txBox="1"/>
          <p:nvPr/>
        </p:nvSpPr>
        <p:spPr>
          <a:xfrm>
            <a:off x="6596736" y="1517650"/>
            <a:ext cx="287258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3B91E-5988-35C7-DF9D-3748CDF9C758}"/>
              </a:ext>
            </a:extLst>
          </p:cNvPr>
          <p:cNvCxnSpPr>
            <a:stCxn id="9" idx="2"/>
          </p:cNvCxnSpPr>
          <p:nvPr/>
        </p:nvCxnSpPr>
        <p:spPr>
          <a:xfrm>
            <a:off x="6740365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073197-E09C-24D8-FB9E-2832BF3E2D36}"/>
              </a:ext>
            </a:extLst>
          </p:cNvPr>
          <p:cNvSpPr txBox="1"/>
          <p:nvPr/>
        </p:nvSpPr>
        <p:spPr>
          <a:xfrm>
            <a:off x="7860059" y="151765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0E741F-1955-106D-5842-52A4DBE182B9}"/>
              </a:ext>
            </a:extLst>
          </p:cNvPr>
          <p:cNvCxnSpPr>
            <a:stCxn id="11" idx="2"/>
          </p:cNvCxnSpPr>
          <p:nvPr/>
        </p:nvCxnSpPr>
        <p:spPr>
          <a:xfrm>
            <a:off x="8003688" y="1825427"/>
            <a:ext cx="0" cy="57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09770F-1E58-8F5A-0618-CC8FF91F14E4}"/>
              </a:ext>
            </a:extLst>
          </p:cNvPr>
          <p:cNvSpPr txBox="1"/>
          <p:nvPr/>
        </p:nvSpPr>
        <p:spPr>
          <a:xfrm>
            <a:off x="533346" y="1540733"/>
            <a:ext cx="1359668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 NUMBERS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D45A53-D664-340F-84E6-58D9D5CEA929}"/>
              </a:ext>
            </a:extLst>
          </p:cNvPr>
          <p:cNvSpPr/>
          <p:nvPr/>
        </p:nvSpPr>
        <p:spPr>
          <a:xfrm>
            <a:off x="2933700" y="1517650"/>
            <a:ext cx="287258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7B858-3084-733B-D3F2-015841BBB9BB}"/>
              </a:ext>
            </a:extLst>
          </p:cNvPr>
          <p:cNvSpPr/>
          <p:nvPr/>
        </p:nvSpPr>
        <p:spPr>
          <a:xfrm>
            <a:off x="4775200" y="1517650"/>
            <a:ext cx="287258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A9DC3-CC75-62B8-8591-473A19A8E57E}"/>
              </a:ext>
            </a:extLst>
          </p:cNvPr>
          <p:cNvSpPr/>
          <p:nvPr/>
        </p:nvSpPr>
        <p:spPr>
          <a:xfrm>
            <a:off x="6597326" y="1517649"/>
            <a:ext cx="287258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48BE35-0AE0-2328-5926-6A12C0595C5E}"/>
              </a:ext>
            </a:extLst>
          </p:cNvPr>
          <p:cNvSpPr/>
          <p:nvPr/>
        </p:nvSpPr>
        <p:spPr>
          <a:xfrm>
            <a:off x="7860059" y="1523254"/>
            <a:ext cx="287258" cy="307777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C01BE8-EC1C-E55B-9AC5-A5DEB152ECC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893014" y="1671538"/>
            <a:ext cx="1040686" cy="1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2B518F-6C9E-490D-A38E-27B595163F0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20958" y="1671537"/>
            <a:ext cx="1554242" cy="2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C5335D-196A-C544-4289-F3C87D3D770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62458" y="1671535"/>
            <a:ext cx="1534868" cy="3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AD944F-E34F-43E6-9649-1113DBD973D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883994" y="1671539"/>
            <a:ext cx="976065" cy="0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9876952-FCDC-5D8C-38C4-782D952D94EC}"/>
              </a:ext>
            </a:extLst>
          </p:cNvPr>
          <p:cNvSpPr txBox="1"/>
          <p:nvPr/>
        </p:nvSpPr>
        <p:spPr>
          <a:xfrm>
            <a:off x="1647130" y="3845473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Elements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1163B9-E3B1-70E8-A7EF-A8137D3E2F8B}"/>
              </a:ext>
            </a:extLst>
          </p:cNvPr>
          <p:cNvCxnSpPr/>
          <p:nvPr/>
        </p:nvCxnSpPr>
        <p:spPr>
          <a:xfrm>
            <a:off x="4363899" y="3207814"/>
            <a:ext cx="0" cy="164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38C355-F89A-7A1B-730E-5CE962C2DF39}"/>
              </a:ext>
            </a:extLst>
          </p:cNvPr>
          <p:cNvSpPr txBox="1"/>
          <p:nvPr/>
        </p:nvSpPr>
        <p:spPr>
          <a:xfrm>
            <a:off x="4507528" y="3423830"/>
            <a:ext cx="317747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rgbClr val="FDDB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fruits[0] </a:t>
            </a: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will get us </a:t>
            </a:r>
            <a:r>
              <a:rPr lang="en-US" sz="1800" b="1" dirty="0">
                <a:solidFill>
                  <a:srgbClr val="FDDB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'Apples'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58228-8878-C3BC-3F8A-B00504C0B818}"/>
              </a:ext>
            </a:extLst>
          </p:cNvPr>
          <p:cNvSpPr txBox="1"/>
          <p:nvPr/>
        </p:nvSpPr>
        <p:spPr>
          <a:xfrm>
            <a:off x="4507527" y="4214805"/>
            <a:ext cx="28969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rgbClr val="FDDB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fruits[3] </a:t>
            </a: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will get us </a:t>
            </a:r>
            <a:r>
              <a:rPr lang="en-US" sz="1800" b="1" dirty="0">
                <a:solidFill>
                  <a:srgbClr val="FDDB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'Kiwi'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1BD79A-5E3A-C831-3F04-506694C002E1}"/>
              </a:ext>
            </a:extLst>
          </p:cNvPr>
          <p:cNvSpPr txBox="1"/>
          <p:nvPr/>
        </p:nvSpPr>
        <p:spPr>
          <a:xfrm>
            <a:off x="48125" y="50800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655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Arrays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FD4480-3CEA-DAD3-79F7-D44B9C7D9AEE}"/>
              </a:ext>
            </a:extLst>
          </p:cNvPr>
          <p:cNvSpPr txBox="1"/>
          <p:nvPr/>
        </p:nvSpPr>
        <p:spPr>
          <a:xfrm>
            <a:off x="48125" y="50800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63744-4EA9-06C3-E509-07BA1FDA3931}"/>
              </a:ext>
            </a:extLst>
          </p:cNvPr>
          <p:cNvSpPr txBox="1"/>
          <p:nvPr/>
        </p:nvSpPr>
        <p:spPr>
          <a:xfrm>
            <a:off x="563964" y="3229175"/>
            <a:ext cx="7927171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['Apples', 'Strawberries', 'Grapes', 'Kiwi', </a:t>
            </a:r>
            <a:r>
              <a:rPr lang="en-US" sz="1600" b="1" dirty="0">
                <a:solidFill>
                  <a:srgbClr val="FFC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'Tomatoes'</a:t>
            </a:r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3F4E9-667C-199D-304E-E5709FB8AE89}"/>
              </a:ext>
            </a:extLst>
          </p:cNvPr>
          <p:cNvSpPr txBox="1"/>
          <p:nvPr/>
        </p:nvSpPr>
        <p:spPr>
          <a:xfrm>
            <a:off x="572202" y="2994107"/>
            <a:ext cx="2363147" cy="21544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 A NEW ELEMENT IS ADDED (PUSHED)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590F4C-10C4-A87D-5BE4-3A09E30B8C8A}"/>
              </a:ext>
            </a:extLst>
          </p:cNvPr>
          <p:cNvSpPr/>
          <p:nvPr/>
        </p:nvSpPr>
        <p:spPr>
          <a:xfrm>
            <a:off x="7144612" y="3229175"/>
            <a:ext cx="1106274" cy="338554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1A4A3-53A1-D017-903A-1F9EED18A584}"/>
              </a:ext>
            </a:extLst>
          </p:cNvPr>
          <p:cNvSpPr txBox="1"/>
          <p:nvPr/>
        </p:nvSpPr>
        <p:spPr>
          <a:xfrm>
            <a:off x="7042509" y="2967565"/>
            <a:ext cx="931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 No.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99AF0-03FA-51C6-EDD3-670CE53E9604}"/>
              </a:ext>
            </a:extLst>
          </p:cNvPr>
          <p:cNvSpPr txBox="1"/>
          <p:nvPr/>
        </p:nvSpPr>
        <p:spPr>
          <a:xfrm>
            <a:off x="212390" y="2344377"/>
            <a:ext cx="2988319" cy="276999"/>
          </a:xfrm>
          <a:prstGeom prst="rect">
            <a:avLst/>
          </a:prstGeom>
          <a:solidFill>
            <a:srgbClr val="B7E55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Pushing 'Tomatoes' into the Array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5B9D3-632F-FA49-7A36-0B323A46A077}"/>
              </a:ext>
            </a:extLst>
          </p:cNvPr>
          <p:cNvCxnSpPr>
            <a:stCxn id="10" idx="2"/>
          </p:cNvCxnSpPr>
          <p:nvPr/>
        </p:nvCxnSpPr>
        <p:spPr>
          <a:xfrm flipH="1">
            <a:off x="1706545" y="2621376"/>
            <a:ext cx="5" cy="422159"/>
          </a:xfrm>
          <a:prstGeom prst="straightConnector1">
            <a:avLst/>
          </a:prstGeom>
          <a:ln>
            <a:solidFill>
              <a:srgbClr val="B7E5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9D1380-959C-BE61-F779-241F0F20EFBA}"/>
              </a:ext>
            </a:extLst>
          </p:cNvPr>
          <p:cNvSpPr txBox="1"/>
          <p:nvPr/>
        </p:nvSpPr>
        <p:spPr>
          <a:xfrm>
            <a:off x="563964" y="1552787"/>
            <a:ext cx="6580648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['Apples', 'Strawberries', 'Grapes', 'Kiwi']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10A23-BBDD-8527-10B9-E87B903EF9D0}"/>
              </a:ext>
            </a:extLst>
          </p:cNvPr>
          <p:cNvCxnSpPr/>
          <p:nvPr/>
        </p:nvCxnSpPr>
        <p:spPr>
          <a:xfrm>
            <a:off x="1706545" y="1891341"/>
            <a:ext cx="0" cy="42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6799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Arrays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FD4480-3CEA-DAD3-79F7-D44B9C7D9AEE}"/>
              </a:ext>
            </a:extLst>
          </p:cNvPr>
          <p:cNvSpPr txBox="1"/>
          <p:nvPr/>
        </p:nvSpPr>
        <p:spPr>
          <a:xfrm>
            <a:off x="48125" y="50800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63744-4EA9-06C3-E509-07BA1FDA3931}"/>
              </a:ext>
            </a:extLst>
          </p:cNvPr>
          <p:cNvSpPr txBox="1"/>
          <p:nvPr/>
        </p:nvSpPr>
        <p:spPr>
          <a:xfrm>
            <a:off x="563964" y="3174340"/>
            <a:ext cx="6580648" cy="3385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['Apples', 'Strawberries', 'Grapes', 'Kiwi']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3F4E9-667C-199D-304E-E5709FB8AE89}"/>
              </a:ext>
            </a:extLst>
          </p:cNvPr>
          <p:cNvSpPr txBox="1"/>
          <p:nvPr/>
        </p:nvSpPr>
        <p:spPr>
          <a:xfrm>
            <a:off x="563964" y="2964197"/>
            <a:ext cx="2682145" cy="2154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LAST ADDED ELEMENT IS REMOVED (POPPED)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99AF0-03FA-51C6-EDD3-670CE53E9604}"/>
              </a:ext>
            </a:extLst>
          </p:cNvPr>
          <p:cNvSpPr txBox="1"/>
          <p:nvPr/>
        </p:nvSpPr>
        <p:spPr>
          <a:xfrm>
            <a:off x="467267" y="2344377"/>
            <a:ext cx="2478564" cy="276999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Popping the last added item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5B9D3-632F-FA49-7A36-0B323A46A07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706549" y="2621376"/>
            <a:ext cx="0" cy="342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9D1380-959C-BE61-F779-241F0F20EFBA}"/>
              </a:ext>
            </a:extLst>
          </p:cNvPr>
          <p:cNvSpPr txBox="1"/>
          <p:nvPr/>
        </p:nvSpPr>
        <p:spPr>
          <a:xfrm>
            <a:off x="637182" y="1555762"/>
            <a:ext cx="7927170" cy="3385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['Apples', 'Strawberries', 'Grapes', 'Kiwi', 'Tomatoes']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10A23-BBDD-8527-10B9-E87B903EF9D0}"/>
              </a:ext>
            </a:extLst>
          </p:cNvPr>
          <p:cNvCxnSpPr/>
          <p:nvPr/>
        </p:nvCxnSpPr>
        <p:spPr>
          <a:xfrm>
            <a:off x="1706545" y="1891341"/>
            <a:ext cx="0" cy="42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4666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Arrays | Use Cases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459335" y="2371695"/>
            <a:ext cx="8225330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['Apples', 'Strawberries', 'Grapes', 'Kiwi']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876952-FCDC-5D8C-38C4-782D952D94EC}"/>
              </a:ext>
            </a:extLst>
          </p:cNvPr>
          <p:cNvSpPr txBox="1"/>
          <p:nvPr/>
        </p:nvSpPr>
        <p:spPr>
          <a:xfrm>
            <a:off x="2895868" y="384547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Cases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1163B9-E3B1-70E8-A7EF-A8137D3E2F8B}"/>
              </a:ext>
            </a:extLst>
          </p:cNvPr>
          <p:cNvCxnSpPr/>
          <p:nvPr/>
        </p:nvCxnSpPr>
        <p:spPr>
          <a:xfrm>
            <a:off x="4363899" y="3207814"/>
            <a:ext cx="0" cy="164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38C355-F89A-7A1B-730E-5CE962C2DF39}"/>
              </a:ext>
            </a:extLst>
          </p:cNvPr>
          <p:cNvSpPr txBox="1"/>
          <p:nvPr/>
        </p:nvSpPr>
        <p:spPr>
          <a:xfrm>
            <a:off x="4507528" y="3423830"/>
            <a:ext cx="2467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Items, Users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Social media posts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 of products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so on…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D7480-AE65-412C-FC5A-ADDFD1ED8DA0}"/>
              </a:ext>
            </a:extLst>
          </p:cNvPr>
          <p:cNvSpPr txBox="1"/>
          <p:nvPr/>
        </p:nvSpPr>
        <p:spPr>
          <a:xfrm>
            <a:off x="48125" y="50800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0460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22">
            <a:extLst>
              <a:ext uri="{FF2B5EF4-FFF2-40B4-BE49-F238E27FC236}">
                <a16:creationId xmlns:a16="http://schemas.microsoft.com/office/drawing/2014/main" id="{E8805BBE-D013-AD85-BE4F-ABB8A5066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4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-US" sz="2000" b="1">
                <a:solidFill>
                  <a:srgbClr val="2E318E"/>
                </a:solidFill>
                <a:latin typeface="Open Sans Semibold"/>
                <a:ea typeface="Open Sans Semibold"/>
                <a:cs typeface="Open Sans Semibold"/>
                <a:sym typeface="Montserrat"/>
              </a:rPr>
              <a:t>Pop Quiz</a:t>
            </a:r>
          </a:p>
        </p:txBody>
      </p:sp>
      <p:sp>
        <p:nvSpPr>
          <p:cNvPr id="5" name="Google Shape;26;g15e7eeb833a_0_52">
            <a:extLst>
              <a:ext uri="{FF2B5EF4-FFF2-40B4-BE49-F238E27FC236}">
                <a16:creationId xmlns:a16="http://schemas.microsoft.com/office/drawing/2014/main" id="{52D659F3-057B-29DE-D84A-3D16FEED2157}"/>
              </a:ext>
            </a:extLst>
          </p:cNvPr>
          <p:cNvSpPr/>
          <p:nvPr/>
        </p:nvSpPr>
        <p:spPr>
          <a:xfrm>
            <a:off x="1374522" y="904120"/>
            <a:ext cx="6394955" cy="68231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274300" tIns="182875" rIns="182875" bIns="18287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Q. Consider the array:</a:t>
            </a:r>
          </a:p>
          <a:p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color = ['Red', 'Blue', 'Pink', 'Black']</a:t>
            </a:r>
            <a:endParaRPr lang="en-US" sz="1200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What does fruits[2] return?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123206BA-C5D0-23BE-A188-86E4AE1B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39" y="3390135"/>
            <a:ext cx="2157061" cy="1753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FF635E-AFF9-5B51-501E-9B92E3732C1C}"/>
              </a:ext>
            </a:extLst>
          </p:cNvPr>
          <p:cNvSpPr txBox="1"/>
          <p:nvPr/>
        </p:nvSpPr>
        <p:spPr>
          <a:xfrm>
            <a:off x="1373493" y="2013681"/>
            <a:ext cx="6073682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Pink</a:t>
            </a: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Blue</a:t>
            </a:r>
            <a:endParaRPr lang="en-US" dirty="0"/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Black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342900" lvl="2" indent="-342900">
              <a:buAutoNum type="alphaLcPeriod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80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22">
            <a:extLst>
              <a:ext uri="{FF2B5EF4-FFF2-40B4-BE49-F238E27FC236}">
                <a16:creationId xmlns:a16="http://schemas.microsoft.com/office/drawing/2014/main" id="{E8805BBE-D013-AD85-BE4F-ABB8A5066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4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-US" sz="2000" b="1">
                <a:solidFill>
                  <a:srgbClr val="2E318E"/>
                </a:solidFill>
                <a:latin typeface="Open Sans Semibold"/>
                <a:ea typeface="Open Sans Semibold"/>
                <a:cs typeface="Open Sans Semibold"/>
                <a:sym typeface="Montserrat"/>
              </a:rPr>
              <a:t>Pop Quiz</a:t>
            </a:r>
          </a:p>
        </p:txBody>
      </p:sp>
      <p:sp>
        <p:nvSpPr>
          <p:cNvPr id="5" name="Google Shape;26;g15e7eeb833a_0_52">
            <a:extLst>
              <a:ext uri="{FF2B5EF4-FFF2-40B4-BE49-F238E27FC236}">
                <a16:creationId xmlns:a16="http://schemas.microsoft.com/office/drawing/2014/main" id="{52D659F3-057B-29DE-D84A-3D16FEED2157}"/>
              </a:ext>
            </a:extLst>
          </p:cNvPr>
          <p:cNvSpPr/>
          <p:nvPr/>
        </p:nvSpPr>
        <p:spPr>
          <a:xfrm>
            <a:off x="1374522" y="904120"/>
            <a:ext cx="6394955" cy="68231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274300" tIns="182875" rIns="182875" bIns="18287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Q. Consider the array:</a:t>
            </a:r>
          </a:p>
          <a:p>
            <a:r>
              <a:rPr lang="en-US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color = ['Red', 'Blue', 'Pink', 'Black']</a:t>
            </a:r>
            <a:endParaRPr lang="en-US" sz="1200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What does fruits[2] return?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123206BA-C5D0-23BE-A188-86E4AE1B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39" y="3390135"/>
            <a:ext cx="2157061" cy="1753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FF635E-AFF9-5B51-501E-9B92E3732C1C}"/>
              </a:ext>
            </a:extLst>
          </p:cNvPr>
          <p:cNvSpPr txBox="1"/>
          <p:nvPr/>
        </p:nvSpPr>
        <p:spPr>
          <a:xfrm>
            <a:off x="1373493" y="2013681"/>
            <a:ext cx="6073682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2" indent="-342900">
              <a:buAutoNum type="alphaL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Pink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Blue</a:t>
            </a:r>
            <a:endParaRPr lang="en-US" dirty="0"/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Black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342900" lvl="2" indent="-342900">
              <a:buAutoNum type="alphaLcPeriod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Red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AFC9B-36A4-90DC-3FF7-58CB9CE13C1A}"/>
              </a:ext>
            </a:extLst>
          </p:cNvPr>
          <p:cNvSpPr/>
          <p:nvPr/>
        </p:nvSpPr>
        <p:spPr>
          <a:xfrm>
            <a:off x="1287153" y="2033549"/>
            <a:ext cx="86340" cy="3340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3339936" y="2248584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Hash 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66825-C7EA-6849-DB6F-EF45001CBA8C}"/>
              </a:ext>
            </a:extLst>
          </p:cNvPr>
          <p:cNvSpPr txBox="1"/>
          <p:nvPr/>
        </p:nvSpPr>
        <p:spPr>
          <a:xfrm>
            <a:off x="3793582" y="2894915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- Value Pairs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6319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Hash Maps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BC6072-9ABA-E3DF-1A6F-4ADB14B81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2700"/>
              </p:ext>
            </p:extLst>
          </p:nvPr>
        </p:nvGraphicFramePr>
        <p:xfrm>
          <a:off x="2362676" y="2205990"/>
          <a:ext cx="4418648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3806">
                  <a:extLst>
                    <a:ext uri="{9D8B030D-6E8A-4147-A177-3AD203B41FA5}">
                      <a16:colId xmlns:a16="http://schemas.microsoft.com/office/drawing/2014/main" val="1677543261"/>
                    </a:ext>
                  </a:extLst>
                </a:gridCol>
                <a:gridCol w="2274842">
                  <a:extLst>
                    <a:ext uri="{9D8B030D-6E8A-4147-A177-3AD203B41FA5}">
                      <a16:colId xmlns:a16="http://schemas.microsoft.com/office/drawing/2014/main" val="1518287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Name</a:t>
                      </a:r>
                      <a:endParaRPr lang="en-IN" sz="16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John </a:t>
                      </a:r>
                      <a:r>
                        <a:rPr lang="en-GB" sz="16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McDoe</a:t>
                      </a:r>
                      <a:endParaRPr lang="en-IN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30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Age</a:t>
                      </a:r>
                      <a:endParaRPr lang="en-IN" sz="16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</a:t>
                      </a:r>
                      <a:endParaRPr lang="en-IN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519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Profession</a:t>
                      </a:r>
                      <a:endParaRPr lang="en-IN" sz="16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Full-Stack Developer</a:t>
                      </a:r>
                      <a:endParaRPr lang="en-IN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624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Email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john@myemail.com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00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Address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121, Stack Street, NY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8416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93896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Hash Maps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BC6072-9ABA-E3DF-1A6F-4ADB14B816CD}"/>
              </a:ext>
            </a:extLst>
          </p:cNvPr>
          <p:cNvGraphicFramePr>
            <a:graphicFrameLocks noGrp="1"/>
          </p:cNvGraphicFramePr>
          <p:nvPr/>
        </p:nvGraphicFramePr>
        <p:xfrm>
          <a:off x="2362676" y="2205990"/>
          <a:ext cx="4418648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3806">
                  <a:extLst>
                    <a:ext uri="{9D8B030D-6E8A-4147-A177-3AD203B41FA5}">
                      <a16:colId xmlns:a16="http://schemas.microsoft.com/office/drawing/2014/main" val="1677543261"/>
                    </a:ext>
                  </a:extLst>
                </a:gridCol>
                <a:gridCol w="2274842">
                  <a:extLst>
                    <a:ext uri="{9D8B030D-6E8A-4147-A177-3AD203B41FA5}">
                      <a16:colId xmlns:a16="http://schemas.microsoft.com/office/drawing/2014/main" val="1518287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effectLst/>
                        </a:rPr>
                        <a:t>Name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effectLst/>
                        </a:rPr>
                        <a:t>John </a:t>
                      </a:r>
                      <a:r>
                        <a:rPr lang="en-GB" sz="1600" dirty="0" err="1">
                          <a:effectLst/>
                        </a:rPr>
                        <a:t>McDoe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30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effectLst/>
                        </a:rPr>
                        <a:t>Age</a:t>
                      </a:r>
                      <a:endParaRPr lang="en-IN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20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519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effectLst/>
                        </a:rPr>
                        <a:t>Profession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effectLst/>
                        </a:rPr>
                        <a:t>Full-Stack Developer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624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john@myemail.com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00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Address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121, Stack Street, NY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8416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7722EA9-2347-7F21-E633-78253ABC299D}"/>
              </a:ext>
            </a:extLst>
          </p:cNvPr>
          <p:cNvSpPr/>
          <p:nvPr/>
        </p:nvSpPr>
        <p:spPr>
          <a:xfrm>
            <a:off x="2419350" y="2127250"/>
            <a:ext cx="2019300" cy="1390650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5AEC7-4473-B51D-E86B-47739B2E3290}"/>
              </a:ext>
            </a:extLst>
          </p:cNvPr>
          <p:cNvSpPr/>
          <p:nvPr/>
        </p:nvSpPr>
        <p:spPr>
          <a:xfrm>
            <a:off x="4572000" y="2127250"/>
            <a:ext cx="2146300" cy="1390650"/>
          </a:xfrm>
          <a:prstGeom prst="rect">
            <a:avLst/>
          </a:prstGeom>
          <a:solidFill>
            <a:srgbClr val="00B050">
              <a:alpha val="1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4A131-2993-85D3-DD2C-03CAFF8FD8B5}"/>
              </a:ext>
            </a:extLst>
          </p:cNvPr>
          <p:cNvSpPr txBox="1"/>
          <p:nvPr/>
        </p:nvSpPr>
        <p:spPr>
          <a:xfrm>
            <a:off x="3121063" y="1827926"/>
            <a:ext cx="615874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3EBA-1183-4351-51BC-432A31193407}"/>
              </a:ext>
            </a:extLst>
          </p:cNvPr>
          <p:cNvSpPr txBox="1"/>
          <p:nvPr/>
        </p:nvSpPr>
        <p:spPr>
          <a:xfrm>
            <a:off x="5213781" y="1827926"/>
            <a:ext cx="862737" cy="307777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48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Large Amounts of Data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8" name="Graphic 17" descr="Table with solid fill">
            <a:extLst>
              <a:ext uri="{FF2B5EF4-FFF2-40B4-BE49-F238E27FC236}">
                <a16:creationId xmlns:a16="http://schemas.microsoft.com/office/drawing/2014/main" id="{F55B2EBA-F340-E89A-900A-0DF033772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1" y="553985"/>
            <a:ext cx="2588654" cy="2588654"/>
          </a:xfrm>
          <a:prstGeom prst="rect">
            <a:avLst/>
          </a:prstGeom>
        </p:spPr>
      </p:pic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E245385A-BC2E-E76C-581A-BB9C34F54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1" y="2226092"/>
            <a:ext cx="2588654" cy="2588654"/>
          </a:xfrm>
          <a:prstGeom prst="rect">
            <a:avLst/>
          </a:prstGeom>
        </p:spPr>
      </p:pic>
      <p:pic>
        <p:nvPicPr>
          <p:cNvPr id="22" name="Graphic 21" descr="Continuous Improvement with solid fill">
            <a:extLst>
              <a:ext uri="{FF2B5EF4-FFF2-40B4-BE49-F238E27FC236}">
                <a16:creationId xmlns:a16="http://schemas.microsoft.com/office/drawing/2014/main" id="{1EEA840A-AFEE-A1FA-CE37-AD5DA4946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7522" y="1677272"/>
            <a:ext cx="1788956" cy="1788956"/>
          </a:xfrm>
          <a:prstGeom prst="rect">
            <a:avLst/>
          </a:prstGeom>
        </p:spPr>
      </p:pic>
      <p:pic>
        <p:nvPicPr>
          <p:cNvPr id="24" name="Graphic 23" descr="Bar graph with upward trend with solid fill">
            <a:extLst>
              <a:ext uri="{FF2B5EF4-FFF2-40B4-BE49-F238E27FC236}">
                <a16:creationId xmlns:a16="http://schemas.microsoft.com/office/drawing/2014/main" id="{A4A467C7-5605-23DF-87C9-8FC5EEDFF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5194" y="1609053"/>
            <a:ext cx="1925391" cy="192539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CFED09-533E-0680-69B3-3834DA4EBF74}"/>
              </a:ext>
            </a:extLst>
          </p:cNvPr>
          <p:cNvCxnSpPr>
            <a:endCxn id="22" idx="1"/>
          </p:cNvCxnSpPr>
          <p:nvPr/>
        </p:nvCxnSpPr>
        <p:spPr>
          <a:xfrm>
            <a:off x="2826913" y="2571749"/>
            <a:ext cx="850609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662018-E391-AB57-7622-E0BBDA62A6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466478" y="2571747"/>
            <a:ext cx="998716" cy="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F21426-79F2-80C3-B750-FEC5A4F88525}"/>
              </a:ext>
            </a:extLst>
          </p:cNvPr>
          <p:cNvSpPr txBox="1"/>
          <p:nvPr/>
        </p:nvSpPr>
        <p:spPr>
          <a:xfrm>
            <a:off x="1141704" y="443562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Raw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418E8E-4F95-6FC0-39E7-186426C30118}"/>
              </a:ext>
            </a:extLst>
          </p:cNvPr>
          <p:cNvSpPr txBox="1"/>
          <p:nvPr/>
        </p:nvSpPr>
        <p:spPr>
          <a:xfrm>
            <a:off x="7034992" y="4435626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AA4B6CFB-7393-D514-FE55-B03D1DA89B19}"/>
              </a:ext>
            </a:extLst>
          </p:cNvPr>
          <p:cNvSpPr/>
          <p:nvPr/>
        </p:nvSpPr>
        <p:spPr>
          <a:xfrm>
            <a:off x="3185213" y="1007566"/>
            <a:ext cx="1687937" cy="615950"/>
          </a:xfrm>
          <a:prstGeom prst="wedgeEllipseCallout">
            <a:avLst>
              <a:gd name="adj1" fmla="val 9241"/>
              <a:gd name="adj2" fmla="val 108892"/>
            </a:avLst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Banking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3D5A44C9-45DF-BE09-DF1F-3D31A99B5E8B}"/>
              </a:ext>
            </a:extLst>
          </p:cNvPr>
          <p:cNvSpPr/>
          <p:nvPr/>
        </p:nvSpPr>
        <p:spPr>
          <a:xfrm>
            <a:off x="5134858" y="1223691"/>
            <a:ext cx="1687937" cy="615950"/>
          </a:xfrm>
          <a:prstGeom prst="wedgeEllipseCallout">
            <a:avLst>
              <a:gd name="adj1" fmla="val -48693"/>
              <a:gd name="adj2" fmla="val 117140"/>
            </a:avLst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 Engine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955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Hash Maps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BC6072-9ABA-E3DF-1A6F-4ADB14B816CD}"/>
              </a:ext>
            </a:extLst>
          </p:cNvPr>
          <p:cNvGraphicFramePr>
            <a:graphicFrameLocks noGrp="1"/>
          </p:cNvGraphicFramePr>
          <p:nvPr/>
        </p:nvGraphicFramePr>
        <p:xfrm>
          <a:off x="2362676" y="1139190"/>
          <a:ext cx="4418648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3806">
                  <a:extLst>
                    <a:ext uri="{9D8B030D-6E8A-4147-A177-3AD203B41FA5}">
                      <a16:colId xmlns:a16="http://schemas.microsoft.com/office/drawing/2014/main" val="1677543261"/>
                    </a:ext>
                  </a:extLst>
                </a:gridCol>
                <a:gridCol w="2274842">
                  <a:extLst>
                    <a:ext uri="{9D8B030D-6E8A-4147-A177-3AD203B41FA5}">
                      <a16:colId xmlns:a16="http://schemas.microsoft.com/office/drawing/2014/main" val="1518287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effectLst/>
                        </a:rPr>
                        <a:t>Name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effectLst/>
                        </a:rPr>
                        <a:t>John </a:t>
                      </a:r>
                      <a:r>
                        <a:rPr lang="en-GB" sz="1600" dirty="0" err="1">
                          <a:effectLst/>
                        </a:rPr>
                        <a:t>McDoe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30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effectLst/>
                        </a:rPr>
                        <a:t>Age</a:t>
                      </a:r>
                      <a:endParaRPr lang="en-IN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20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519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effectLst/>
                        </a:rPr>
                        <a:t>Profession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effectLst/>
                        </a:rPr>
                        <a:t>Full-Stack Developer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624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john@myemail.com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00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Address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121, Stack Street, NY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8416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7722EA9-2347-7F21-E633-78253ABC299D}"/>
              </a:ext>
            </a:extLst>
          </p:cNvPr>
          <p:cNvSpPr/>
          <p:nvPr/>
        </p:nvSpPr>
        <p:spPr>
          <a:xfrm>
            <a:off x="2419350" y="1060450"/>
            <a:ext cx="2019300" cy="1390650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5AEC7-4473-B51D-E86B-47739B2E3290}"/>
              </a:ext>
            </a:extLst>
          </p:cNvPr>
          <p:cNvSpPr/>
          <p:nvPr/>
        </p:nvSpPr>
        <p:spPr>
          <a:xfrm>
            <a:off x="4572000" y="1060450"/>
            <a:ext cx="2146300" cy="1390650"/>
          </a:xfrm>
          <a:prstGeom prst="rect">
            <a:avLst/>
          </a:prstGeom>
          <a:solidFill>
            <a:srgbClr val="00B050">
              <a:alpha val="1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4A131-2993-85D3-DD2C-03CAFF8FD8B5}"/>
              </a:ext>
            </a:extLst>
          </p:cNvPr>
          <p:cNvSpPr txBox="1"/>
          <p:nvPr/>
        </p:nvSpPr>
        <p:spPr>
          <a:xfrm>
            <a:off x="3121063" y="761126"/>
            <a:ext cx="615874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3EBA-1183-4351-51BC-432A31193407}"/>
              </a:ext>
            </a:extLst>
          </p:cNvPr>
          <p:cNvSpPr txBox="1"/>
          <p:nvPr/>
        </p:nvSpPr>
        <p:spPr>
          <a:xfrm>
            <a:off x="5213781" y="761126"/>
            <a:ext cx="862737" cy="307777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73109-D527-548B-5A77-D6C624A6B1B0}"/>
              </a:ext>
            </a:extLst>
          </p:cNvPr>
          <p:cNvSpPr txBox="1"/>
          <p:nvPr/>
        </p:nvSpPr>
        <p:spPr>
          <a:xfrm>
            <a:off x="48125" y="50800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F8E028-418D-7287-B6D6-AF8F4F480122}"/>
              </a:ext>
            </a:extLst>
          </p:cNvPr>
          <p:cNvSpPr/>
          <p:nvPr/>
        </p:nvSpPr>
        <p:spPr>
          <a:xfrm>
            <a:off x="2362676" y="3212981"/>
            <a:ext cx="4418648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8000"/>
                </a:solidFill>
                <a:latin typeface="Courier" pitchFamily="2" charset="0"/>
              </a:rPr>
              <a:t>let</a:t>
            </a:r>
            <a:r>
              <a:rPr lang="en-IN" dirty="0">
                <a:latin typeface="Courier" pitchFamily="2" charset="0"/>
              </a:rPr>
              <a:t> user </a:t>
            </a:r>
            <a:r>
              <a:rPr lang="en-IN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IN" dirty="0">
                <a:latin typeface="Courier" pitchFamily="2" charset="0"/>
              </a:rPr>
              <a:t> {</a:t>
            </a:r>
          </a:p>
          <a:p>
            <a:r>
              <a:rPr lang="en-IN" dirty="0">
                <a:latin typeface="Courier" pitchFamily="2" charset="0"/>
              </a:rPr>
              <a:t>  name</a:t>
            </a:r>
            <a:r>
              <a:rPr lang="en-IN" dirty="0">
                <a:solidFill>
                  <a:srgbClr val="666666"/>
                </a:solidFill>
                <a:latin typeface="Courier" pitchFamily="2" charset="0"/>
              </a:rPr>
              <a:t>:</a:t>
            </a:r>
            <a:r>
              <a:rPr lang="en-IN" dirty="0">
                <a:latin typeface="Courier" pitchFamily="2" charset="0"/>
              </a:rPr>
              <a:t> </a:t>
            </a:r>
            <a:r>
              <a:rPr lang="en-IN" dirty="0">
                <a:solidFill>
                  <a:srgbClr val="BA2121"/>
                </a:solidFill>
                <a:latin typeface="Courier" pitchFamily="2" charset="0"/>
              </a:rPr>
              <a:t>'John </a:t>
            </a:r>
            <a:r>
              <a:rPr lang="en-IN" dirty="0" err="1">
                <a:solidFill>
                  <a:srgbClr val="BA2121"/>
                </a:solidFill>
                <a:latin typeface="Courier" pitchFamily="2" charset="0"/>
              </a:rPr>
              <a:t>McDoe</a:t>
            </a:r>
            <a:r>
              <a:rPr lang="en-IN" dirty="0">
                <a:solidFill>
                  <a:srgbClr val="BA2121"/>
                </a:solidFill>
                <a:latin typeface="Courier" pitchFamily="2" charset="0"/>
              </a:rPr>
              <a:t>'</a:t>
            </a:r>
            <a:r>
              <a:rPr lang="en-IN" dirty="0">
                <a:latin typeface="Courier" pitchFamily="2" charset="0"/>
              </a:rPr>
              <a:t>,</a:t>
            </a:r>
            <a:endParaRPr lang="en-IN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IN" dirty="0">
                <a:latin typeface="Courier" pitchFamily="2" charset="0"/>
              </a:rPr>
              <a:t>  age</a:t>
            </a:r>
            <a:r>
              <a:rPr lang="en-IN" dirty="0">
                <a:solidFill>
                  <a:srgbClr val="666666"/>
                </a:solidFill>
                <a:latin typeface="Courier" pitchFamily="2" charset="0"/>
              </a:rPr>
              <a:t>:</a:t>
            </a:r>
            <a:r>
              <a:rPr lang="en-IN" dirty="0">
                <a:latin typeface="Courier" pitchFamily="2" charset="0"/>
              </a:rPr>
              <a:t> </a:t>
            </a:r>
            <a:r>
              <a:rPr lang="en-IN" dirty="0">
                <a:solidFill>
                  <a:srgbClr val="666666"/>
                </a:solidFill>
                <a:latin typeface="Courier" pitchFamily="2" charset="0"/>
              </a:rPr>
              <a:t>20</a:t>
            </a:r>
            <a:r>
              <a:rPr lang="en-IN" dirty="0">
                <a:latin typeface="Courier" pitchFamily="2" charset="0"/>
              </a:rPr>
              <a:t>,</a:t>
            </a:r>
          </a:p>
          <a:p>
            <a:r>
              <a:rPr lang="en-IN" dirty="0">
                <a:latin typeface="Courier" pitchFamily="2" charset="0"/>
              </a:rPr>
              <a:t>  profession</a:t>
            </a:r>
            <a:r>
              <a:rPr lang="en-IN" dirty="0">
                <a:solidFill>
                  <a:srgbClr val="666666"/>
                </a:solidFill>
                <a:latin typeface="Courier" pitchFamily="2" charset="0"/>
              </a:rPr>
              <a:t>:</a:t>
            </a:r>
            <a:r>
              <a:rPr lang="en-IN" dirty="0">
                <a:latin typeface="Courier" pitchFamily="2" charset="0"/>
              </a:rPr>
              <a:t> </a:t>
            </a:r>
            <a:r>
              <a:rPr lang="en-IN" dirty="0">
                <a:solidFill>
                  <a:srgbClr val="BA2121"/>
                </a:solidFill>
                <a:latin typeface="Courier" pitchFamily="2" charset="0"/>
              </a:rPr>
              <a:t>'Full-Stack Developer'</a:t>
            </a:r>
            <a:r>
              <a:rPr lang="en-IN" dirty="0">
                <a:latin typeface="Courier" pitchFamily="2" charset="0"/>
              </a:rPr>
              <a:t>,</a:t>
            </a:r>
            <a:endParaRPr lang="en-IN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IN" dirty="0">
                <a:latin typeface="Courier" pitchFamily="2" charset="0"/>
              </a:rPr>
              <a:t>  email</a:t>
            </a:r>
            <a:r>
              <a:rPr lang="en-IN" dirty="0">
                <a:solidFill>
                  <a:srgbClr val="666666"/>
                </a:solidFill>
                <a:latin typeface="Courier" pitchFamily="2" charset="0"/>
              </a:rPr>
              <a:t>:</a:t>
            </a:r>
            <a:r>
              <a:rPr lang="en-IN" dirty="0">
                <a:latin typeface="Courier" pitchFamily="2" charset="0"/>
              </a:rPr>
              <a:t> </a:t>
            </a:r>
            <a:r>
              <a:rPr lang="en-IN" dirty="0">
                <a:solidFill>
                  <a:srgbClr val="BA2121"/>
                </a:solidFill>
                <a:latin typeface="Courier" pitchFamily="2" charset="0"/>
              </a:rPr>
              <a:t>'</a:t>
            </a:r>
            <a:r>
              <a:rPr lang="en-IN" dirty="0" err="1">
                <a:solidFill>
                  <a:srgbClr val="BA2121"/>
                </a:solidFill>
                <a:latin typeface="Courier" pitchFamily="2" charset="0"/>
              </a:rPr>
              <a:t>john@myemail.com</a:t>
            </a:r>
            <a:r>
              <a:rPr lang="en-IN" dirty="0">
                <a:solidFill>
                  <a:srgbClr val="BA2121"/>
                </a:solidFill>
                <a:latin typeface="Courier" pitchFamily="2" charset="0"/>
              </a:rPr>
              <a:t>'</a:t>
            </a:r>
            <a:r>
              <a:rPr lang="en-IN" dirty="0">
                <a:latin typeface="Courier" pitchFamily="2" charset="0"/>
              </a:rPr>
              <a:t>,</a:t>
            </a:r>
            <a:endParaRPr lang="en-IN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IN" dirty="0">
                <a:latin typeface="Courier" pitchFamily="2" charset="0"/>
              </a:rPr>
              <a:t>  address</a:t>
            </a:r>
            <a:r>
              <a:rPr lang="en-IN" dirty="0">
                <a:solidFill>
                  <a:srgbClr val="666666"/>
                </a:solidFill>
                <a:latin typeface="Courier" pitchFamily="2" charset="0"/>
              </a:rPr>
              <a:t>:</a:t>
            </a:r>
            <a:r>
              <a:rPr lang="en-IN" dirty="0">
                <a:latin typeface="Courier" pitchFamily="2" charset="0"/>
              </a:rPr>
              <a:t> </a:t>
            </a:r>
            <a:r>
              <a:rPr lang="en-IN" dirty="0">
                <a:solidFill>
                  <a:srgbClr val="BA2121"/>
                </a:solidFill>
                <a:latin typeface="Courier" pitchFamily="2" charset="0"/>
              </a:rPr>
              <a:t>'121, Stack Street, NY'</a:t>
            </a:r>
          </a:p>
          <a:p>
            <a:r>
              <a:rPr lang="en-IN" dirty="0">
                <a:latin typeface="Courier" pitchFamily="2" charset="0"/>
              </a:rPr>
              <a:t>}</a:t>
            </a:r>
            <a:endParaRPr lang="en-IN" dirty="0">
              <a:effectLst/>
              <a:latin typeface="Courier" pitchFamily="2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9E33E26-D8D3-0D4A-92C4-EA55B7953E1E}"/>
              </a:ext>
            </a:extLst>
          </p:cNvPr>
          <p:cNvSpPr/>
          <p:nvPr/>
        </p:nvSpPr>
        <p:spPr>
          <a:xfrm>
            <a:off x="4311650" y="2571750"/>
            <a:ext cx="520700" cy="548521"/>
          </a:xfrm>
          <a:prstGeom prst="downArrow">
            <a:avLst>
              <a:gd name="adj1" fmla="val 28049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05725-E143-AB6E-2BF1-E2C67E53FA9C}"/>
              </a:ext>
            </a:extLst>
          </p:cNvPr>
          <p:cNvSpPr txBox="1"/>
          <p:nvPr/>
        </p:nvSpPr>
        <p:spPr>
          <a:xfrm>
            <a:off x="571501" y="3751590"/>
            <a:ext cx="130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Object in JavaScript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994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Storing Collections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73109-D527-548B-5A77-D6C624A6B1B0}"/>
              </a:ext>
            </a:extLst>
          </p:cNvPr>
          <p:cNvSpPr txBox="1"/>
          <p:nvPr/>
        </p:nvSpPr>
        <p:spPr>
          <a:xfrm>
            <a:off x="48125" y="50800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D5131-799E-126A-E36F-4336B3C3EC96}"/>
              </a:ext>
            </a:extLst>
          </p:cNvPr>
          <p:cNvSpPr/>
          <p:nvPr/>
        </p:nvSpPr>
        <p:spPr>
          <a:xfrm>
            <a:off x="113386" y="802035"/>
            <a:ext cx="4572000" cy="35394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IN" dirty="0">
                <a:solidFill>
                  <a:srgbClr val="FFC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i="1" dirty="0">
                <a:solidFill>
                  <a:srgbClr val="FF9D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IN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6"/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dirty="0" err="1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empId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628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1001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6"/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name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FFC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John </a:t>
            </a:r>
            <a:r>
              <a:rPr lang="en-IN" dirty="0" err="1">
                <a:solidFill>
                  <a:srgbClr val="FFC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McDoe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6"/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designation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FFC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Sr. Designer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6"/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email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 err="1">
                <a:solidFill>
                  <a:srgbClr val="FFC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john@designcorp.com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},</a:t>
            </a:r>
            <a:r>
              <a:rPr lang="en-IN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dirty="0" err="1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empId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628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1002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name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FFC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Jane Simpson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designation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FFC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Sr. UX Architect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email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 err="1">
                <a:solidFill>
                  <a:srgbClr val="FFC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jane@designcorp.com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},</a:t>
            </a:r>
            <a:r>
              <a:rPr lang="en-IN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dirty="0" err="1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empId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628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1003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name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FFC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Mike Jansen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designation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FFC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Backend Developer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email</a:t>
            </a:r>
            <a:r>
              <a:rPr lang="en-IN" dirty="0">
                <a:solidFill>
                  <a:srgbClr val="FF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IN" dirty="0">
                <a:solidFill>
                  <a:srgbClr val="9E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 err="1">
                <a:solidFill>
                  <a:srgbClr val="FFC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mike@designcorp.com</a:t>
            </a:r>
            <a:r>
              <a:rPr lang="en-IN" dirty="0">
                <a:solidFill>
                  <a:srgbClr val="92FC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IN" b="1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IN" dirty="0">
                <a:solidFill>
                  <a:srgbClr val="E1E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IN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AE2A5A-589C-ABA7-580B-AC5F9FFF6758}"/>
              </a:ext>
            </a:extLst>
          </p:cNvPr>
          <p:cNvSpPr txBox="1"/>
          <p:nvPr/>
        </p:nvSpPr>
        <p:spPr>
          <a:xfrm>
            <a:off x="1163575" y="4589515"/>
            <a:ext cx="6816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Array holding multiple Objects (User Data) in JavaScript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B6B855E-FBF1-82AF-2365-9BED3B790A29}"/>
              </a:ext>
            </a:extLst>
          </p:cNvPr>
          <p:cNvSpPr/>
          <p:nvPr/>
        </p:nvSpPr>
        <p:spPr>
          <a:xfrm>
            <a:off x="4176979" y="1031443"/>
            <a:ext cx="395021" cy="1002183"/>
          </a:xfrm>
          <a:prstGeom prst="rightBrace">
            <a:avLst>
              <a:gd name="adj1" fmla="val 634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5AE4450-C4AC-18F3-E8C1-5EA189ACC5F8}"/>
              </a:ext>
            </a:extLst>
          </p:cNvPr>
          <p:cNvSpPr/>
          <p:nvPr/>
        </p:nvSpPr>
        <p:spPr>
          <a:xfrm>
            <a:off x="4176979" y="2077518"/>
            <a:ext cx="395021" cy="1002183"/>
          </a:xfrm>
          <a:prstGeom prst="rightBrace">
            <a:avLst>
              <a:gd name="adj1" fmla="val 634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A861EAF-03EE-D3BA-3B3D-0AA8C4C1173A}"/>
              </a:ext>
            </a:extLst>
          </p:cNvPr>
          <p:cNvSpPr/>
          <p:nvPr/>
        </p:nvSpPr>
        <p:spPr>
          <a:xfrm>
            <a:off x="4176979" y="3123593"/>
            <a:ext cx="395021" cy="1002183"/>
          </a:xfrm>
          <a:prstGeom prst="rightBrace">
            <a:avLst>
              <a:gd name="adj1" fmla="val 634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3199D3-B0DF-2CD5-7556-A915199AD423}"/>
              </a:ext>
            </a:extLst>
          </p:cNvPr>
          <p:cNvSpPr txBox="1"/>
          <p:nvPr/>
        </p:nvSpPr>
        <p:spPr>
          <a:xfrm>
            <a:off x="4541757" y="1378645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388D5-9560-C6A9-4E88-27988CF1A10D}"/>
              </a:ext>
            </a:extLst>
          </p:cNvPr>
          <p:cNvSpPr txBox="1"/>
          <p:nvPr/>
        </p:nvSpPr>
        <p:spPr>
          <a:xfrm>
            <a:off x="4527127" y="242472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C3E68-28F1-BDE3-23A1-BD8D18FA874E}"/>
              </a:ext>
            </a:extLst>
          </p:cNvPr>
          <p:cNvSpPr txBox="1"/>
          <p:nvPr/>
        </p:nvSpPr>
        <p:spPr>
          <a:xfrm>
            <a:off x="4527127" y="3470795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7E744A-7284-94DF-F347-80EC64C7267E}"/>
              </a:ext>
            </a:extLst>
          </p:cNvPr>
          <p:cNvSpPr txBox="1"/>
          <p:nvPr/>
        </p:nvSpPr>
        <p:spPr>
          <a:xfrm>
            <a:off x="5735013" y="2916797"/>
            <a:ext cx="3013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What is Jane Simpson's designation?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E6B883-E57C-2573-F268-97D7497325A1}"/>
              </a:ext>
            </a:extLst>
          </p:cNvPr>
          <p:cNvSpPr txBox="1"/>
          <p:nvPr/>
        </p:nvSpPr>
        <p:spPr>
          <a:xfrm>
            <a:off x="5844742" y="3219637"/>
            <a:ext cx="1883850" cy="27699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users[1].designation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892F24-EB70-EF49-2403-73E8334CBD76}"/>
              </a:ext>
            </a:extLst>
          </p:cNvPr>
          <p:cNvSpPr/>
          <p:nvPr/>
        </p:nvSpPr>
        <p:spPr>
          <a:xfrm>
            <a:off x="2399386" y="2542490"/>
            <a:ext cx="1777593" cy="2519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C9E5826A-2BDA-F6B7-82C7-2492CF060F08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>
            <a:off x="4176979" y="2668449"/>
            <a:ext cx="1667763" cy="689688"/>
          </a:xfrm>
          <a:prstGeom prst="curved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49048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22">
            <a:extLst>
              <a:ext uri="{FF2B5EF4-FFF2-40B4-BE49-F238E27FC236}">
                <a16:creationId xmlns:a16="http://schemas.microsoft.com/office/drawing/2014/main" id="{E8805BBE-D013-AD85-BE4F-ABB8A5066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4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-US" sz="2000" b="1">
                <a:solidFill>
                  <a:srgbClr val="2E318E"/>
                </a:solidFill>
                <a:latin typeface="Open Sans Semibold"/>
                <a:ea typeface="Open Sans Semibold"/>
                <a:cs typeface="Open Sans Semibold"/>
                <a:sym typeface="Montserrat"/>
              </a:rPr>
              <a:t>Pop Quiz</a:t>
            </a:r>
          </a:p>
        </p:txBody>
      </p:sp>
      <p:sp>
        <p:nvSpPr>
          <p:cNvPr id="5" name="Google Shape;26;g15e7eeb833a_0_52">
            <a:extLst>
              <a:ext uri="{FF2B5EF4-FFF2-40B4-BE49-F238E27FC236}">
                <a16:creationId xmlns:a16="http://schemas.microsoft.com/office/drawing/2014/main" id="{52D659F3-057B-29DE-D84A-3D16FEED2157}"/>
              </a:ext>
            </a:extLst>
          </p:cNvPr>
          <p:cNvSpPr/>
          <p:nvPr/>
        </p:nvSpPr>
        <p:spPr>
          <a:xfrm>
            <a:off x="1374522" y="904120"/>
            <a:ext cx="6394955" cy="68231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274300" tIns="182875" rIns="182875" bIns="18287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Q. How can you access Mike Jansen's email address in the provided example?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123206BA-C5D0-23BE-A188-86E4AE1B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39" y="3390135"/>
            <a:ext cx="2157061" cy="1753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FF635E-AFF9-5B51-501E-9B92E3732C1C}"/>
              </a:ext>
            </a:extLst>
          </p:cNvPr>
          <p:cNvSpPr txBox="1"/>
          <p:nvPr/>
        </p:nvSpPr>
        <p:spPr>
          <a:xfrm>
            <a:off x="1373493" y="2013681"/>
            <a:ext cx="6073682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2" indent="-342900">
              <a:buAutoNum type="alphaLcPeriod"/>
            </a:pPr>
            <a:r>
              <a:rPr lang="en-US" dirty="0" err="1">
                <a:latin typeface="Open Sans"/>
                <a:ea typeface="Open Sans"/>
                <a:cs typeface="Open Sans"/>
              </a:rPr>
              <a:t>users.email</a:t>
            </a:r>
            <a:r>
              <a:rPr lang="en-US" dirty="0">
                <a:latin typeface="Open Sans"/>
                <a:ea typeface="Open Sans"/>
                <a:cs typeface="Open Sans"/>
              </a:rPr>
              <a:t>['Mike Jansen']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users[3].email</a:t>
            </a:r>
            <a:endParaRPr lang="en-US" dirty="0"/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users[2].email</a:t>
            </a:r>
            <a:endParaRPr lang="en-US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342900" lvl="2" indent="-342900">
              <a:buAutoNum type="alphaLcPeriod"/>
            </a:pP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users.email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[2]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42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22">
            <a:extLst>
              <a:ext uri="{FF2B5EF4-FFF2-40B4-BE49-F238E27FC236}">
                <a16:creationId xmlns:a16="http://schemas.microsoft.com/office/drawing/2014/main" id="{E8805BBE-D013-AD85-BE4F-ABB8A5066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4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-US" sz="2000" b="1">
                <a:solidFill>
                  <a:srgbClr val="2E318E"/>
                </a:solidFill>
                <a:latin typeface="Open Sans Semibold"/>
                <a:ea typeface="Open Sans Semibold"/>
                <a:cs typeface="Open Sans Semibold"/>
                <a:sym typeface="Montserrat"/>
              </a:rPr>
              <a:t>Pop Quiz</a:t>
            </a:r>
          </a:p>
        </p:txBody>
      </p:sp>
      <p:sp>
        <p:nvSpPr>
          <p:cNvPr id="5" name="Google Shape;26;g15e7eeb833a_0_52">
            <a:extLst>
              <a:ext uri="{FF2B5EF4-FFF2-40B4-BE49-F238E27FC236}">
                <a16:creationId xmlns:a16="http://schemas.microsoft.com/office/drawing/2014/main" id="{52D659F3-057B-29DE-D84A-3D16FEED2157}"/>
              </a:ext>
            </a:extLst>
          </p:cNvPr>
          <p:cNvSpPr/>
          <p:nvPr/>
        </p:nvSpPr>
        <p:spPr>
          <a:xfrm>
            <a:off x="1374522" y="904120"/>
            <a:ext cx="6394955" cy="68231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274300" tIns="182875" rIns="182875" bIns="18287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Q. How can you access Mike Jansen's email address in the provided example?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123206BA-C5D0-23BE-A188-86E4AE1B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39" y="3390135"/>
            <a:ext cx="2157061" cy="1753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FF635E-AFF9-5B51-501E-9B92E3732C1C}"/>
              </a:ext>
            </a:extLst>
          </p:cNvPr>
          <p:cNvSpPr txBox="1"/>
          <p:nvPr/>
        </p:nvSpPr>
        <p:spPr>
          <a:xfrm>
            <a:off x="1373493" y="2013681"/>
            <a:ext cx="6073682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2" indent="-342900">
              <a:buAutoNum type="alphaLcPeriod"/>
            </a:pPr>
            <a:r>
              <a:rPr lang="en-US" dirty="0" err="1">
                <a:latin typeface="Open Sans"/>
                <a:ea typeface="Open Sans"/>
                <a:cs typeface="Open Sans"/>
              </a:rPr>
              <a:t>users.email</a:t>
            </a:r>
            <a:r>
              <a:rPr lang="en-US" dirty="0">
                <a:latin typeface="Open Sans"/>
                <a:ea typeface="Open Sans"/>
                <a:cs typeface="Open Sans"/>
              </a:rPr>
              <a:t>['Mike Jansen']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users[3].email</a:t>
            </a:r>
            <a:endParaRPr lang="en-US" dirty="0"/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users[2].email</a:t>
            </a:r>
            <a:endParaRPr lang="en-US" b="1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342900" lvl="2" indent="-342900">
              <a:buAutoNum type="alphaLcPeriod"/>
            </a:pP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users.email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[2]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AFC9B-36A4-90DC-3FF7-58CB9CE13C1A}"/>
              </a:ext>
            </a:extLst>
          </p:cNvPr>
          <p:cNvSpPr/>
          <p:nvPr/>
        </p:nvSpPr>
        <p:spPr>
          <a:xfrm>
            <a:off x="1287153" y="2896191"/>
            <a:ext cx="86340" cy="3340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43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3719849" y="2248584"/>
            <a:ext cx="170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Queues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843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Queues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26" name="Picture 2" descr="people queuing beside Louis Vuitton store">
            <a:extLst>
              <a:ext uri="{FF2B5EF4-FFF2-40B4-BE49-F238E27FC236}">
                <a16:creationId xmlns:a16="http://schemas.microsoft.com/office/drawing/2014/main" id="{2979B2E2-14AA-F063-672C-B7CB8EB95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8"/>
          <a:stretch/>
        </p:blipFill>
        <p:spPr bwMode="auto">
          <a:xfrm>
            <a:off x="1773574" y="1199693"/>
            <a:ext cx="5596851" cy="27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D1EF5C-FE35-59FE-C567-AB08EFE7F3A8}"/>
              </a:ext>
            </a:extLst>
          </p:cNvPr>
          <p:cNvSpPr/>
          <p:nvPr/>
        </p:nvSpPr>
        <p:spPr>
          <a:xfrm>
            <a:off x="5779008" y="2472538"/>
            <a:ext cx="438912" cy="965606"/>
          </a:xfrm>
          <a:prstGeom prst="rect">
            <a:avLst/>
          </a:prstGeom>
          <a:solidFill>
            <a:srgbClr val="FF0000">
              <a:alpha val="1209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36B1CF-A172-0197-FD71-C5EC565DE4FA}"/>
              </a:ext>
            </a:extLst>
          </p:cNvPr>
          <p:cNvSpPr txBox="1"/>
          <p:nvPr/>
        </p:nvSpPr>
        <p:spPr>
          <a:xfrm>
            <a:off x="4072556" y="746034"/>
            <a:ext cx="3851815" cy="2616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ones to enter the queue &amp; First ones to get out too!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F97E65-3400-09BA-7BFB-B7E001C1D453}"/>
              </a:ext>
            </a:extLst>
          </p:cNvPr>
          <p:cNvCxnSpPr>
            <a:stCxn id="25" idx="2"/>
            <a:endCxn id="18" idx="0"/>
          </p:cNvCxnSpPr>
          <p:nvPr/>
        </p:nvCxnSpPr>
        <p:spPr>
          <a:xfrm>
            <a:off x="5998464" y="1007644"/>
            <a:ext cx="0" cy="146489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30589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Queues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074" name="Picture 2" descr="cars on road during daytime">
            <a:extLst>
              <a:ext uri="{FF2B5EF4-FFF2-40B4-BE49-F238E27FC236}">
                <a16:creationId xmlns:a16="http://schemas.microsoft.com/office/drawing/2014/main" id="{CCC3E15D-7873-8044-5E7D-C3C85A311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0"/>
          <a:stretch/>
        </p:blipFill>
        <p:spPr bwMode="auto">
          <a:xfrm>
            <a:off x="2642393" y="822960"/>
            <a:ext cx="3859213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913D80-24FF-C32F-5875-9268AE4BA941}"/>
              </a:ext>
            </a:extLst>
          </p:cNvPr>
          <p:cNvSpPr/>
          <p:nvPr/>
        </p:nvSpPr>
        <p:spPr>
          <a:xfrm>
            <a:off x="3621023" y="3233319"/>
            <a:ext cx="1068019" cy="1221638"/>
          </a:xfrm>
          <a:prstGeom prst="rect">
            <a:avLst/>
          </a:prstGeom>
          <a:solidFill>
            <a:srgbClr val="FF0000">
              <a:alpha val="1209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EA82C-C890-5C79-22D8-78C4D76EE5EA}"/>
              </a:ext>
            </a:extLst>
          </p:cNvPr>
          <p:cNvSpPr txBox="1"/>
          <p:nvPr/>
        </p:nvSpPr>
        <p:spPr>
          <a:xfrm>
            <a:off x="2229124" y="4721799"/>
            <a:ext cx="3851815" cy="2616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one to enter the lane &amp; First one to get out too!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CE7F3E-62FD-955F-0371-4A1821CB3A50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155032" y="4454957"/>
            <a:ext cx="1" cy="26323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67465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Queues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0D3F07-4CC5-1B2B-84A8-742FFDA83E59}"/>
              </a:ext>
            </a:extLst>
          </p:cNvPr>
          <p:cNvSpPr/>
          <p:nvPr/>
        </p:nvSpPr>
        <p:spPr>
          <a:xfrm>
            <a:off x="1097673" y="1887321"/>
            <a:ext cx="6948653" cy="146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6C44B7-5FB4-D739-BEEB-8B59C84FCAC4}"/>
              </a:ext>
            </a:extLst>
          </p:cNvPr>
          <p:cNvSpPr/>
          <p:nvPr/>
        </p:nvSpPr>
        <p:spPr>
          <a:xfrm>
            <a:off x="1097673" y="3336647"/>
            <a:ext cx="6948653" cy="146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9C1317-E056-CF0D-CC89-F9A92A127167}"/>
              </a:ext>
            </a:extLst>
          </p:cNvPr>
          <p:cNvSpPr/>
          <p:nvPr/>
        </p:nvSpPr>
        <p:spPr>
          <a:xfrm>
            <a:off x="1097673" y="2128723"/>
            <a:ext cx="1144829" cy="1089965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6C7D18-EEF9-AF23-E38A-6A86F4BA335C}"/>
              </a:ext>
            </a:extLst>
          </p:cNvPr>
          <p:cNvSpPr/>
          <p:nvPr/>
        </p:nvSpPr>
        <p:spPr>
          <a:xfrm>
            <a:off x="2548629" y="2128722"/>
            <a:ext cx="1144829" cy="1089965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EF7DD-504D-DEDB-5E1A-33713F36B9BE}"/>
              </a:ext>
            </a:extLst>
          </p:cNvPr>
          <p:cNvSpPr/>
          <p:nvPr/>
        </p:nvSpPr>
        <p:spPr>
          <a:xfrm>
            <a:off x="3999585" y="2128721"/>
            <a:ext cx="1144829" cy="1089965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C2F3CE-6167-4472-D29E-BA477ADF1859}"/>
              </a:ext>
            </a:extLst>
          </p:cNvPr>
          <p:cNvSpPr/>
          <p:nvPr/>
        </p:nvSpPr>
        <p:spPr>
          <a:xfrm>
            <a:off x="5450541" y="2128720"/>
            <a:ext cx="1144829" cy="1089965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96FEBB-9FB8-F430-2FCB-575809A7AB18}"/>
              </a:ext>
            </a:extLst>
          </p:cNvPr>
          <p:cNvSpPr/>
          <p:nvPr/>
        </p:nvSpPr>
        <p:spPr>
          <a:xfrm>
            <a:off x="6901497" y="2128719"/>
            <a:ext cx="1144829" cy="1089965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67B82-4C3C-3D63-A2E5-6BB9821A59D4}"/>
              </a:ext>
            </a:extLst>
          </p:cNvPr>
          <p:cNvSpPr txBox="1"/>
          <p:nvPr/>
        </p:nvSpPr>
        <p:spPr>
          <a:xfrm>
            <a:off x="2262713" y="4074567"/>
            <a:ext cx="4618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Queue is a 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First-In-First-Out (FIFO) 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structure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A1054C-2892-14D3-A13E-4854DB1B89C5}"/>
              </a:ext>
            </a:extLst>
          </p:cNvPr>
          <p:cNvCxnSpPr/>
          <p:nvPr/>
        </p:nvCxnSpPr>
        <p:spPr>
          <a:xfrm>
            <a:off x="1097673" y="1638605"/>
            <a:ext cx="6948653" cy="0"/>
          </a:xfrm>
          <a:prstGeom prst="straightConnector1">
            <a:avLst/>
          </a:prstGeom>
          <a:ln w="1016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7FFC19-93F5-6ABC-1986-D04FE82C93FF}"/>
              </a:ext>
            </a:extLst>
          </p:cNvPr>
          <p:cNvSpPr txBox="1"/>
          <p:nvPr/>
        </p:nvSpPr>
        <p:spPr>
          <a:xfrm>
            <a:off x="265440" y="2571750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DC60B-DCBD-F5F2-1141-E8F74611A771}"/>
              </a:ext>
            </a:extLst>
          </p:cNvPr>
          <p:cNvSpPr txBox="1"/>
          <p:nvPr/>
        </p:nvSpPr>
        <p:spPr>
          <a:xfrm>
            <a:off x="8237038" y="2546743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CDD70-CF05-9380-0B58-16845B3D132E}"/>
              </a:ext>
            </a:extLst>
          </p:cNvPr>
          <p:cNvSpPr txBox="1"/>
          <p:nvPr/>
        </p:nvSpPr>
        <p:spPr>
          <a:xfrm>
            <a:off x="1097673" y="1509048"/>
            <a:ext cx="829073" cy="2539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ENQUEUE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A1123-D8A5-291B-2531-76169EFFA96F}"/>
              </a:ext>
            </a:extLst>
          </p:cNvPr>
          <p:cNvSpPr txBox="1"/>
          <p:nvPr/>
        </p:nvSpPr>
        <p:spPr>
          <a:xfrm>
            <a:off x="7234186" y="1515442"/>
            <a:ext cx="819455" cy="2539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DEQUEUE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7256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Queues using Arrays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FD4480-3CEA-DAD3-79F7-D44B9C7D9AEE}"/>
              </a:ext>
            </a:extLst>
          </p:cNvPr>
          <p:cNvSpPr txBox="1"/>
          <p:nvPr/>
        </p:nvSpPr>
        <p:spPr>
          <a:xfrm>
            <a:off x="48125" y="50800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63744-4EA9-06C3-E509-07BA1FDA3931}"/>
              </a:ext>
            </a:extLst>
          </p:cNvPr>
          <p:cNvSpPr txBox="1"/>
          <p:nvPr/>
        </p:nvSpPr>
        <p:spPr>
          <a:xfrm>
            <a:off x="637182" y="3177377"/>
            <a:ext cx="6917278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['Strawberries', 'Grapes', 'Kiwi', 'Tomatoes']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99AF0-03FA-51C6-EDD3-670CE53E9604}"/>
              </a:ext>
            </a:extLst>
          </p:cNvPr>
          <p:cNvSpPr txBox="1"/>
          <p:nvPr/>
        </p:nvSpPr>
        <p:spPr>
          <a:xfrm>
            <a:off x="1316856" y="2344377"/>
            <a:ext cx="779381" cy="276999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Dequeue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5B9D3-632F-FA49-7A36-0B323A46A077}"/>
              </a:ext>
            </a:extLst>
          </p:cNvPr>
          <p:cNvCxnSpPr>
            <a:stCxn id="10" idx="2"/>
          </p:cNvCxnSpPr>
          <p:nvPr/>
        </p:nvCxnSpPr>
        <p:spPr>
          <a:xfrm flipH="1">
            <a:off x="1706545" y="2621376"/>
            <a:ext cx="2" cy="422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9D1380-959C-BE61-F779-241F0F20EFBA}"/>
              </a:ext>
            </a:extLst>
          </p:cNvPr>
          <p:cNvSpPr txBox="1"/>
          <p:nvPr/>
        </p:nvSpPr>
        <p:spPr>
          <a:xfrm>
            <a:off x="637182" y="1555762"/>
            <a:ext cx="7927170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let fruits = ['Apples', 'Strawberries', 'Grapes', 'Kiwi', 'Tomatoes']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10A23-BBDD-8527-10B9-E87B903EF9D0}"/>
              </a:ext>
            </a:extLst>
          </p:cNvPr>
          <p:cNvCxnSpPr/>
          <p:nvPr/>
        </p:nvCxnSpPr>
        <p:spPr>
          <a:xfrm>
            <a:off x="1706545" y="1891341"/>
            <a:ext cx="0" cy="42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70B4A7-FC6F-77A9-D092-2119F242E541}"/>
              </a:ext>
            </a:extLst>
          </p:cNvPr>
          <p:cNvSpPr txBox="1"/>
          <p:nvPr/>
        </p:nvSpPr>
        <p:spPr>
          <a:xfrm>
            <a:off x="941839" y="4206712"/>
            <a:ext cx="7260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Apples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was the first element (ahead of the queue) in the Array and was removed first</a:t>
            </a:r>
            <a:endParaRPr lang="en-US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374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Queues | Operations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7AF617-0D3C-B806-1D9A-5D7AFC6A51B9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273810"/>
          <a:ext cx="6096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8579">
                  <a:extLst>
                    <a:ext uri="{9D8B030D-6E8A-4147-A177-3AD203B41FA5}">
                      <a16:colId xmlns:a16="http://schemas.microsoft.com/office/drawing/2014/main" val="1932558785"/>
                    </a:ext>
                  </a:extLst>
                </a:gridCol>
                <a:gridCol w="4357421">
                  <a:extLst>
                    <a:ext uri="{9D8B030D-6E8A-4147-A177-3AD203B41FA5}">
                      <a16:colId xmlns:a16="http://schemas.microsoft.com/office/drawing/2014/main" val="1867526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does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89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enqueueing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Adding an item to the rear of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93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dequeuing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Removing the item at the front of the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019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Viewing the element at the front of the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check if the queue is full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31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isEmpty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check if a queue is empty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08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new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58063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3433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Operations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02510-1789-1F6B-8388-E64589C9B5EF}"/>
              </a:ext>
            </a:extLst>
          </p:cNvPr>
          <p:cNvSpPr txBox="1"/>
          <p:nvPr/>
        </p:nvSpPr>
        <p:spPr>
          <a:xfrm>
            <a:off x="2387600" y="748725"/>
            <a:ext cx="1446230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80710-79E1-99AD-E00D-6CCD8FCF7368}"/>
              </a:ext>
            </a:extLst>
          </p:cNvPr>
          <p:cNvSpPr txBox="1"/>
          <p:nvPr/>
        </p:nvSpPr>
        <p:spPr>
          <a:xfrm>
            <a:off x="2387600" y="1428175"/>
            <a:ext cx="1148071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209B7-ECE7-F8B4-B195-AAE196419DBF}"/>
              </a:ext>
            </a:extLst>
          </p:cNvPr>
          <p:cNvSpPr txBox="1"/>
          <p:nvPr/>
        </p:nvSpPr>
        <p:spPr>
          <a:xfrm>
            <a:off x="2387600" y="2107625"/>
            <a:ext cx="1588897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28EDD-21A3-E4AC-5574-5D731D3366A2}"/>
              </a:ext>
            </a:extLst>
          </p:cNvPr>
          <p:cNvSpPr txBox="1"/>
          <p:nvPr/>
        </p:nvSpPr>
        <p:spPr>
          <a:xfrm>
            <a:off x="2387600" y="2787075"/>
            <a:ext cx="1289135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EA202-B307-BD66-3B2A-C31BEE59C9AC}"/>
              </a:ext>
            </a:extLst>
          </p:cNvPr>
          <p:cNvSpPr txBox="1"/>
          <p:nvPr/>
        </p:nvSpPr>
        <p:spPr>
          <a:xfrm>
            <a:off x="2387600" y="3466525"/>
            <a:ext cx="1425390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BA07B-82BA-E0CC-8495-23AF9330A3DD}"/>
              </a:ext>
            </a:extLst>
          </p:cNvPr>
          <p:cNvSpPr txBox="1"/>
          <p:nvPr/>
        </p:nvSpPr>
        <p:spPr>
          <a:xfrm>
            <a:off x="5200650" y="2780725"/>
            <a:ext cx="1484702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DAC5E-D2D9-E772-9186-90EF0C315400}"/>
              </a:ext>
            </a:extLst>
          </p:cNvPr>
          <p:cNvSpPr txBox="1"/>
          <p:nvPr/>
        </p:nvSpPr>
        <p:spPr>
          <a:xfrm>
            <a:off x="5200650" y="2107625"/>
            <a:ext cx="971741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F7DE7-FB94-1CD6-EC55-B6A4C230BC72}"/>
              </a:ext>
            </a:extLst>
          </p:cNvPr>
          <p:cNvSpPr txBox="1"/>
          <p:nvPr/>
        </p:nvSpPr>
        <p:spPr>
          <a:xfrm>
            <a:off x="735853" y="4517648"/>
            <a:ext cx="7672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must be organized into the right kind of structures for operations to work efficiently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6201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Queues | Use Cases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85362-264C-F320-D9F4-C6C1378DF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35" y="1731721"/>
            <a:ext cx="6751930" cy="1680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7BA2A-A6DC-3DB6-52E4-C785468463AD}"/>
              </a:ext>
            </a:extLst>
          </p:cNvPr>
          <p:cNvSpPr txBox="1"/>
          <p:nvPr/>
        </p:nvSpPr>
        <p:spPr>
          <a:xfrm>
            <a:off x="1494074" y="4126245"/>
            <a:ext cx="6155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Playlists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are a great use case of queues. Songs added first will play first</a:t>
            </a:r>
            <a:endParaRPr lang="en-US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7703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6ED74-C2F4-E79E-8B8C-D87585C2FC09}"/>
              </a:ext>
            </a:extLst>
          </p:cNvPr>
          <p:cNvSpPr txBox="1"/>
          <p:nvPr/>
        </p:nvSpPr>
        <p:spPr>
          <a:xfrm>
            <a:off x="549104" y="2248584"/>
            <a:ext cx="8045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Choosing the Right Data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AB5D0-534E-654C-0A04-4AC9AA78D44B}"/>
              </a:ext>
            </a:extLst>
          </p:cNvPr>
          <p:cNvSpPr txBox="1"/>
          <p:nvPr/>
        </p:nvSpPr>
        <p:spPr>
          <a:xfrm>
            <a:off x="3723049" y="2894915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635540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Use Cases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00AC97-5C8A-2FD0-7EB3-B3F73F6CA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729698"/>
              </p:ext>
            </p:extLst>
          </p:nvPr>
        </p:nvGraphicFramePr>
        <p:xfrm>
          <a:off x="268359" y="703820"/>
          <a:ext cx="8579079" cy="43270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704839930"/>
                    </a:ext>
                  </a:extLst>
                </a:gridCol>
                <a:gridCol w="2883244">
                  <a:extLst>
                    <a:ext uri="{9D8B030D-6E8A-4147-A177-3AD203B41FA5}">
                      <a16:colId xmlns:a16="http://schemas.microsoft.com/office/drawing/2014/main" val="3103553206"/>
                    </a:ext>
                  </a:extLst>
                </a:gridCol>
                <a:gridCol w="4287165">
                  <a:extLst>
                    <a:ext uri="{9D8B030D-6E8A-4147-A177-3AD203B41FA5}">
                      <a16:colId xmlns:a16="http://schemas.microsoft.com/office/drawing/2014/main" val="3825389030"/>
                    </a:ext>
                  </a:extLst>
                </a:gridCol>
              </a:tblGrid>
              <a:tr h="3967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dirty="0">
                          <a:effectLst/>
                        </a:rPr>
                        <a:t>Data Structure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200" b="1" dirty="0">
                          <a:effectLst/>
                        </a:rPr>
                        <a:t>Use Case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200" b="1" dirty="0">
                          <a:effectLst/>
                        </a:rPr>
                        <a:t>Rationale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347394"/>
                  </a:ext>
                </a:extLst>
              </a:tr>
              <a:tr h="745200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Stack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Browser history tracking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A stack is ideal because the most recently visited pages are accessed first when navigating back, which follows the Last-In-First-Out (LIFO) principle.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797676309"/>
                  </a:ext>
                </a:extLst>
              </a:tr>
              <a:tr h="20632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Array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Storing student names in a classroom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Arrays are perfect for a fixed-size list of elements where elements are frequently accessed by index, such as looking up a student's name by their roll number.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3738341737"/>
                  </a:ext>
                </a:extLst>
              </a:tr>
              <a:tr h="15077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Hash Map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Phone book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Hash maps provide efficient lookup, insertion, and deletion for key-value pairs like names and phone numbers.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2799439510"/>
                  </a:ext>
                </a:extLst>
              </a:tr>
              <a:tr h="15077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Queue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Customer service hotline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A queue's First-In-First-Out (FIFO) model ensures customers are served in the order they called.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167412881"/>
                  </a:ext>
                </a:extLst>
              </a:tr>
              <a:tr h="15077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Stack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Undo functionality in an application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Stacks allow for operations to be stored and then undone in reverse order, aligning with the LIFO concept.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202806754"/>
                  </a:ext>
                </a:extLst>
              </a:tr>
              <a:tr h="15077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Array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Seating chart for a theater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An array can efficiently represent fixed seating with direct access to each seat's status (occupied or empty).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1932304488"/>
                  </a:ext>
                </a:extLst>
              </a:tr>
              <a:tr h="15077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Hash Map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Caching user profiles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Hash maps enable quick retrieval of user profiles through unique keys, which is optimal for caching systems.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3924981958"/>
                  </a:ext>
                </a:extLst>
              </a:tr>
              <a:tr h="9522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Queue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Print job management in a printer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Queues ensure print jobs are processed in the order they were received.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1467654779"/>
                  </a:ext>
                </a:extLst>
              </a:tr>
              <a:tr h="178552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Stack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Parentheses balancing in code editors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Stacks help in ensuring the correct pairing and nesting of opening and closing parentheses by pushing and popping them off the stack.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192716806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02259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Use Cases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00AC97-5C8A-2FD0-7EB3-B3F73F6CA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1629"/>
              </p:ext>
            </p:extLst>
          </p:nvPr>
        </p:nvGraphicFramePr>
        <p:xfrm>
          <a:off x="268359" y="703820"/>
          <a:ext cx="8579079" cy="4313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704839930"/>
                    </a:ext>
                  </a:extLst>
                </a:gridCol>
                <a:gridCol w="2883244">
                  <a:extLst>
                    <a:ext uri="{9D8B030D-6E8A-4147-A177-3AD203B41FA5}">
                      <a16:colId xmlns:a16="http://schemas.microsoft.com/office/drawing/2014/main" val="3103553206"/>
                    </a:ext>
                  </a:extLst>
                </a:gridCol>
                <a:gridCol w="4287165">
                  <a:extLst>
                    <a:ext uri="{9D8B030D-6E8A-4147-A177-3AD203B41FA5}">
                      <a16:colId xmlns:a16="http://schemas.microsoft.com/office/drawing/2014/main" val="3825389030"/>
                    </a:ext>
                  </a:extLst>
                </a:gridCol>
              </a:tblGrid>
              <a:tr h="3967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dirty="0">
                          <a:effectLst/>
                        </a:rPr>
                        <a:t>Data Structure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200" b="1" dirty="0">
                          <a:effectLst/>
                        </a:rPr>
                        <a:t>Use Case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200" b="1" dirty="0">
                          <a:effectLst/>
                        </a:rPr>
                        <a:t>Rationale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347394"/>
                  </a:ext>
                </a:extLst>
              </a:tr>
              <a:tr h="178552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Array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Game board in a digital board game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Arrays provide a simple structure for grid-based board games, allowing for two-dimensional layout and direct access to each cell.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3098351782"/>
                  </a:ext>
                </a:extLst>
              </a:tr>
              <a:tr h="178552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Hash Map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Storing product prices in an inventory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Hash maps can quickly retrieve the price of a product using the product ID as a key, making it suitable for point-of-sale systems.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1324640819"/>
                  </a:ext>
                </a:extLst>
              </a:tr>
              <a:tr h="15077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Queue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Processing tasks on a web server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A queue can handle requests in the order they arrive, ensuring fairness and efficiency in request processing.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3140514009"/>
                  </a:ext>
                </a:extLst>
              </a:tr>
              <a:tr h="15077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Stack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Backtracking in maze-solving algorithms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Stacks can keep track of the path taken and facilitate stepping back to previous positions when backtracking is needed.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2147357139"/>
                  </a:ext>
                </a:extLst>
              </a:tr>
              <a:tr h="15077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Array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Storing RGB values for a color palette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Arrays allow for the storage of a fixed set of </a:t>
                      </a:r>
                      <a:r>
                        <a:rPr lang="en-IN" sz="1200" dirty="0" err="1">
                          <a:effectLst/>
                        </a:rPr>
                        <a:t>color</a:t>
                      </a:r>
                      <a:r>
                        <a:rPr lang="en-IN" sz="1200" dirty="0">
                          <a:effectLst/>
                        </a:rPr>
                        <a:t> values that can be iterated over or accessed directly by index.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3055241343"/>
                  </a:ext>
                </a:extLst>
              </a:tr>
              <a:tr h="178552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Hash Map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Associating usernames with access levels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Hash maps enable a quick look up to determine a user's access level based on their username, which is key in security systems.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3457173000"/>
                  </a:ext>
                </a:extLst>
              </a:tr>
              <a:tr h="20632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Queue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Order processing in an e-commerce website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Using a queue ensures that orders are processed in the same sequence as they are placed, preserving fairness and chronological processing.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3673186593"/>
                  </a:ext>
                </a:extLst>
              </a:tr>
              <a:tr h="20632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Stack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Tracking function calls in a program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Stacks are used to track active function calls and return addresses, naturally aligning with how functions are called and return in a nested manner (LIFO).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372865032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02020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Use Cases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00AC97-5C8A-2FD0-7EB3-B3F73F6CA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418348"/>
              </p:ext>
            </p:extLst>
          </p:nvPr>
        </p:nvGraphicFramePr>
        <p:xfrm>
          <a:off x="268359" y="703820"/>
          <a:ext cx="8579079" cy="18764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704839930"/>
                    </a:ext>
                  </a:extLst>
                </a:gridCol>
                <a:gridCol w="2883244">
                  <a:extLst>
                    <a:ext uri="{9D8B030D-6E8A-4147-A177-3AD203B41FA5}">
                      <a16:colId xmlns:a16="http://schemas.microsoft.com/office/drawing/2014/main" val="3103553206"/>
                    </a:ext>
                  </a:extLst>
                </a:gridCol>
                <a:gridCol w="4287165">
                  <a:extLst>
                    <a:ext uri="{9D8B030D-6E8A-4147-A177-3AD203B41FA5}">
                      <a16:colId xmlns:a16="http://schemas.microsoft.com/office/drawing/2014/main" val="3825389030"/>
                    </a:ext>
                  </a:extLst>
                </a:gridCol>
              </a:tblGrid>
              <a:tr h="3967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dirty="0">
                          <a:effectLst/>
                        </a:rPr>
                        <a:t>Data Structure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200" b="1" dirty="0">
                          <a:effectLst/>
                        </a:rPr>
                        <a:t>Use Case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200" b="1" dirty="0">
                          <a:effectLst/>
                        </a:rPr>
                        <a:t>Rationale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347394"/>
                  </a:ext>
                </a:extLst>
              </a:tr>
              <a:tr h="178552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Array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Sensor data storage for a fixed time span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Arrays can store sensor readings taken at regular intervals, where the index corresponds to the time of reading, allowing for easy time-based access.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1324707988"/>
                  </a:ext>
                </a:extLst>
              </a:tr>
              <a:tr h="178552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Hash Map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Language translation dictionary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Hash maps offer a fast retrieval of translations where the word in one language is the key and the translation is the value.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936172749"/>
                  </a:ext>
                </a:extLst>
              </a:tr>
              <a:tr h="20632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Queue</a:t>
                      </a:r>
                      <a:endParaRPr lang="en-IN" sz="1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effectLst/>
                        </a:rPr>
                        <a:t>Serving requests in a drive-through</a:t>
                      </a:r>
                      <a:endParaRPr lang="en-IN" sz="1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 dirty="0">
                          <a:effectLst/>
                        </a:rPr>
                        <a:t>A queue ensures that customers are served in the order of arrival, which is critical for maintaining service efficiency and customer satisfaction in drive-throughs.</a:t>
                      </a:r>
                      <a:endParaRPr lang="en-IN" sz="1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5952" marB="5952" anchor="ctr"/>
                </a:tc>
                <a:extLst>
                  <a:ext uri="{0D108BD9-81ED-4DB2-BD59-A6C34878D82A}">
                    <a16:rowId xmlns:a16="http://schemas.microsoft.com/office/drawing/2014/main" val="299076985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55707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22">
            <a:extLst>
              <a:ext uri="{FF2B5EF4-FFF2-40B4-BE49-F238E27FC236}">
                <a16:creationId xmlns:a16="http://schemas.microsoft.com/office/drawing/2014/main" id="{E8805BBE-D013-AD85-BE4F-ABB8A5066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4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-US" sz="2000" b="1">
                <a:solidFill>
                  <a:srgbClr val="2E318E"/>
                </a:solidFill>
                <a:latin typeface="Open Sans Semibold"/>
                <a:ea typeface="Open Sans Semibold"/>
                <a:cs typeface="Open Sans Semibold"/>
                <a:sym typeface="Montserrat"/>
              </a:rPr>
              <a:t>Pop Quiz</a:t>
            </a:r>
          </a:p>
        </p:txBody>
      </p:sp>
      <p:sp>
        <p:nvSpPr>
          <p:cNvPr id="5" name="Google Shape;26;g15e7eeb833a_0_52">
            <a:extLst>
              <a:ext uri="{FF2B5EF4-FFF2-40B4-BE49-F238E27FC236}">
                <a16:creationId xmlns:a16="http://schemas.microsoft.com/office/drawing/2014/main" id="{52D659F3-057B-29DE-D84A-3D16FEED2157}"/>
              </a:ext>
            </a:extLst>
          </p:cNvPr>
          <p:cNvSpPr/>
          <p:nvPr/>
        </p:nvSpPr>
        <p:spPr>
          <a:xfrm>
            <a:off x="1374522" y="904120"/>
            <a:ext cx="6394955" cy="68231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274300" tIns="182875" rIns="182875" bIns="18287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Q. Which data structure is commonly used for parentheses balancing in code editors?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123206BA-C5D0-23BE-A188-86E4AE1B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39" y="3390135"/>
            <a:ext cx="2157061" cy="1753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FF635E-AFF9-5B51-501E-9B92E3732C1C}"/>
              </a:ext>
            </a:extLst>
          </p:cNvPr>
          <p:cNvSpPr txBox="1"/>
          <p:nvPr/>
        </p:nvSpPr>
        <p:spPr>
          <a:xfrm>
            <a:off x="1373493" y="2013681"/>
            <a:ext cx="6073682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Array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Stack</a:t>
            </a:r>
            <a:endParaRPr lang="en-US" dirty="0"/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Hash Map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342900" lvl="2" indent="-342900">
              <a:buAutoNum type="alphaLcPeriod"/>
            </a:pP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86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22">
            <a:extLst>
              <a:ext uri="{FF2B5EF4-FFF2-40B4-BE49-F238E27FC236}">
                <a16:creationId xmlns:a16="http://schemas.microsoft.com/office/drawing/2014/main" id="{E8805BBE-D013-AD85-BE4F-ABB8A5066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4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en-US" sz="2000" b="1">
                <a:solidFill>
                  <a:srgbClr val="2E318E"/>
                </a:solidFill>
                <a:latin typeface="Open Sans Semibold"/>
                <a:ea typeface="Open Sans Semibold"/>
                <a:cs typeface="Open Sans Semibold"/>
                <a:sym typeface="Montserrat"/>
              </a:rPr>
              <a:t>Pop Quiz</a:t>
            </a:r>
          </a:p>
        </p:txBody>
      </p:sp>
      <p:sp>
        <p:nvSpPr>
          <p:cNvPr id="5" name="Google Shape;26;g15e7eeb833a_0_52">
            <a:extLst>
              <a:ext uri="{FF2B5EF4-FFF2-40B4-BE49-F238E27FC236}">
                <a16:creationId xmlns:a16="http://schemas.microsoft.com/office/drawing/2014/main" id="{52D659F3-057B-29DE-D84A-3D16FEED2157}"/>
              </a:ext>
            </a:extLst>
          </p:cNvPr>
          <p:cNvSpPr/>
          <p:nvPr/>
        </p:nvSpPr>
        <p:spPr>
          <a:xfrm>
            <a:off x="1374522" y="904120"/>
            <a:ext cx="6394955" cy="68231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274300" tIns="182875" rIns="182875" bIns="18287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Q. Which data structure is commonly used for parentheses balancing in code editors?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123206BA-C5D0-23BE-A188-86E4AE1B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39" y="3390135"/>
            <a:ext cx="2157061" cy="1753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FF635E-AFF9-5B51-501E-9B92E3732C1C}"/>
              </a:ext>
            </a:extLst>
          </p:cNvPr>
          <p:cNvSpPr txBox="1"/>
          <p:nvPr/>
        </p:nvSpPr>
        <p:spPr>
          <a:xfrm>
            <a:off x="1373493" y="2013681"/>
            <a:ext cx="6073682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Array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Stack</a:t>
            </a:r>
            <a:endParaRPr lang="en-US" b="1" dirty="0"/>
          </a:p>
          <a:p>
            <a:pPr marL="342900" lvl="2" indent="-342900">
              <a:buAutoNum type="alphaL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latin typeface="Open Sans"/>
                <a:ea typeface="Open Sans"/>
                <a:cs typeface="Open Sans"/>
              </a:rPr>
              <a:t>Hash Map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342900" lvl="2" indent="-342900">
              <a:buAutoNum type="alphaLcPeriod"/>
            </a:pP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2" indent="-342900">
              <a:buAutoNum type="alphaLcPeriod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Queue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AFC9B-36A4-90DC-3FF7-58CB9CE13C1A}"/>
              </a:ext>
            </a:extLst>
          </p:cNvPr>
          <p:cNvSpPr/>
          <p:nvPr/>
        </p:nvSpPr>
        <p:spPr>
          <a:xfrm>
            <a:off x="1287153" y="2432521"/>
            <a:ext cx="86340" cy="3340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85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6ED74-C2F4-E79E-8B8C-D87585C2FC09}"/>
              </a:ext>
            </a:extLst>
          </p:cNvPr>
          <p:cNvSpPr txBox="1"/>
          <p:nvPr/>
        </p:nvSpPr>
        <p:spPr>
          <a:xfrm>
            <a:off x="1322552" y="2248584"/>
            <a:ext cx="6498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Pseudocode</a:t>
            </a:r>
          </a:p>
        </p:txBody>
      </p:sp>
    </p:spTree>
    <p:extLst>
      <p:ext uri="{BB962C8B-B14F-4D97-AF65-F5344CB8AC3E}">
        <p14:creationId xmlns:p14="http://schemas.microsoft.com/office/powerpoint/2010/main" val="1850919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90224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Before You Write Code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485EF2-F0D8-C3FB-CA4F-FEAA1D8BDDC6}"/>
              </a:ext>
            </a:extLst>
          </p:cNvPr>
          <p:cNvSpPr/>
          <p:nvPr/>
        </p:nvSpPr>
        <p:spPr>
          <a:xfrm>
            <a:off x="2959510" y="1219200"/>
            <a:ext cx="349045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97150-C76E-9536-BB50-FFD68C78A635}"/>
              </a:ext>
            </a:extLst>
          </p:cNvPr>
          <p:cNvSpPr/>
          <p:nvPr/>
        </p:nvSpPr>
        <p:spPr>
          <a:xfrm>
            <a:off x="2959509" y="1407549"/>
            <a:ext cx="289068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DE1FD-44E4-EAB0-D348-68630B212E83}"/>
              </a:ext>
            </a:extLst>
          </p:cNvPr>
          <p:cNvSpPr/>
          <p:nvPr/>
        </p:nvSpPr>
        <p:spPr>
          <a:xfrm>
            <a:off x="2959509" y="1589446"/>
            <a:ext cx="305783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793E88-F898-B59A-E52E-CD1BFA480AEC}"/>
              </a:ext>
            </a:extLst>
          </p:cNvPr>
          <p:cNvSpPr/>
          <p:nvPr/>
        </p:nvSpPr>
        <p:spPr>
          <a:xfrm>
            <a:off x="2959510" y="1771343"/>
            <a:ext cx="2576050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7AE67E-B4C1-9901-A22A-14F18A49CD49}"/>
              </a:ext>
            </a:extLst>
          </p:cNvPr>
          <p:cNvSpPr/>
          <p:nvPr/>
        </p:nvSpPr>
        <p:spPr>
          <a:xfrm>
            <a:off x="2959510" y="2258040"/>
            <a:ext cx="2753029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17E58-5B1D-1C10-CBFF-8FA2DF36A7C4}"/>
              </a:ext>
            </a:extLst>
          </p:cNvPr>
          <p:cNvSpPr/>
          <p:nvPr/>
        </p:nvSpPr>
        <p:spPr>
          <a:xfrm>
            <a:off x="2959510" y="2439937"/>
            <a:ext cx="349045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1E4EA-AC97-7287-BBF9-A4860A94A1B1}"/>
              </a:ext>
            </a:extLst>
          </p:cNvPr>
          <p:cNvSpPr/>
          <p:nvPr/>
        </p:nvSpPr>
        <p:spPr>
          <a:xfrm>
            <a:off x="2959509" y="2628286"/>
            <a:ext cx="289068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E1ADFE-83C7-7B61-5D54-625A4872DA70}"/>
              </a:ext>
            </a:extLst>
          </p:cNvPr>
          <p:cNvSpPr/>
          <p:nvPr/>
        </p:nvSpPr>
        <p:spPr>
          <a:xfrm>
            <a:off x="2959509" y="2810183"/>
            <a:ext cx="305783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49552E-20CE-7CB2-2491-3413DD5EB837}"/>
              </a:ext>
            </a:extLst>
          </p:cNvPr>
          <p:cNvSpPr/>
          <p:nvPr/>
        </p:nvSpPr>
        <p:spPr>
          <a:xfrm>
            <a:off x="2959510" y="2992080"/>
            <a:ext cx="2576050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43AC63-A949-44E8-4744-340E5C2232C0}"/>
              </a:ext>
            </a:extLst>
          </p:cNvPr>
          <p:cNvSpPr/>
          <p:nvPr/>
        </p:nvSpPr>
        <p:spPr>
          <a:xfrm>
            <a:off x="2959510" y="3173977"/>
            <a:ext cx="2753029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1C391-5006-8502-510D-074B7864681C}"/>
              </a:ext>
            </a:extLst>
          </p:cNvPr>
          <p:cNvSpPr txBox="1"/>
          <p:nvPr/>
        </p:nvSpPr>
        <p:spPr>
          <a:xfrm>
            <a:off x="594218" y="4021393"/>
            <a:ext cx="79555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Computer programs help you solve problems. When designing a solution to a problem, you begin by writing out the series of steps that are needed to achieve the result. </a:t>
            </a:r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BA91F-C0DE-6C84-9D97-2A556C47DC39}"/>
              </a:ext>
            </a:extLst>
          </p:cNvPr>
          <p:cNvSpPr txBox="1"/>
          <p:nvPr/>
        </p:nvSpPr>
        <p:spPr>
          <a:xfrm>
            <a:off x="2606565" y="116833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CD4B3B-7704-D9DA-5DA0-4E41501F4007}"/>
              </a:ext>
            </a:extLst>
          </p:cNvPr>
          <p:cNvSpPr txBox="1"/>
          <p:nvPr/>
        </p:nvSpPr>
        <p:spPr>
          <a:xfrm>
            <a:off x="2606565" y="1356682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E3DF8C-DCB4-9410-0167-38C63AC681F5}"/>
              </a:ext>
            </a:extLst>
          </p:cNvPr>
          <p:cNvSpPr txBox="1"/>
          <p:nvPr/>
        </p:nvSpPr>
        <p:spPr>
          <a:xfrm>
            <a:off x="2606565" y="153857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8297A1-F28B-42CD-E41C-7D2AA2647905}"/>
              </a:ext>
            </a:extLst>
          </p:cNvPr>
          <p:cNvSpPr txBox="1"/>
          <p:nvPr/>
        </p:nvSpPr>
        <p:spPr>
          <a:xfrm>
            <a:off x="2606565" y="1720836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E3855C-F86A-DB49-1942-EA89318F2B44}"/>
              </a:ext>
            </a:extLst>
          </p:cNvPr>
          <p:cNvSpPr txBox="1"/>
          <p:nvPr/>
        </p:nvSpPr>
        <p:spPr>
          <a:xfrm>
            <a:off x="2606565" y="2205802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6C4D90-7158-87F1-571D-41DE6F601CAB}"/>
              </a:ext>
            </a:extLst>
          </p:cNvPr>
          <p:cNvSpPr txBox="1"/>
          <p:nvPr/>
        </p:nvSpPr>
        <p:spPr>
          <a:xfrm>
            <a:off x="2606565" y="238769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0E80AA-9D9D-C020-48FB-FC284E4F6C98}"/>
              </a:ext>
            </a:extLst>
          </p:cNvPr>
          <p:cNvSpPr txBox="1"/>
          <p:nvPr/>
        </p:nvSpPr>
        <p:spPr>
          <a:xfrm>
            <a:off x="2606565" y="257993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FD645C-D32F-D3AB-B6CB-5F3E9488EBEB}"/>
              </a:ext>
            </a:extLst>
          </p:cNvPr>
          <p:cNvSpPr txBox="1"/>
          <p:nvPr/>
        </p:nvSpPr>
        <p:spPr>
          <a:xfrm>
            <a:off x="2606565" y="275693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733ED8-C5AB-1856-44F9-ECE8D3870E6D}"/>
              </a:ext>
            </a:extLst>
          </p:cNvPr>
          <p:cNvSpPr txBox="1"/>
          <p:nvPr/>
        </p:nvSpPr>
        <p:spPr>
          <a:xfrm>
            <a:off x="2606565" y="2939842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654D25-E1F5-B550-05EC-97CF1F28D559}"/>
              </a:ext>
            </a:extLst>
          </p:cNvPr>
          <p:cNvSpPr txBox="1"/>
          <p:nvPr/>
        </p:nvSpPr>
        <p:spPr>
          <a:xfrm>
            <a:off x="2580917" y="3122753"/>
            <a:ext cx="2872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6377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Before You Write Code - An Algorithm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485EF2-F0D8-C3FB-CA4F-FEAA1D8BDDC6}"/>
              </a:ext>
            </a:extLst>
          </p:cNvPr>
          <p:cNvSpPr/>
          <p:nvPr/>
        </p:nvSpPr>
        <p:spPr>
          <a:xfrm>
            <a:off x="2959510" y="1219200"/>
            <a:ext cx="349045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97150-C76E-9536-BB50-FFD68C78A635}"/>
              </a:ext>
            </a:extLst>
          </p:cNvPr>
          <p:cNvSpPr/>
          <p:nvPr/>
        </p:nvSpPr>
        <p:spPr>
          <a:xfrm>
            <a:off x="2959509" y="1407549"/>
            <a:ext cx="289068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DE1FD-44E4-EAB0-D348-68630B212E83}"/>
              </a:ext>
            </a:extLst>
          </p:cNvPr>
          <p:cNvSpPr/>
          <p:nvPr/>
        </p:nvSpPr>
        <p:spPr>
          <a:xfrm>
            <a:off x="2959509" y="1589446"/>
            <a:ext cx="305783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793E88-F898-B59A-E52E-CD1BFA480AEC}"/>
              </a:ext>
            </a:extLst>
          </p:cNvPr>
          <p:cNvSpPr/>
          <p:nvPr/>
        </p:nvSpPr>
        <p:spPr>
          <a:xfrm>
            <a:off x="2959510" y="1771343"/>
            <a:ext cx="2576050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7AE67E-B4C1-9901-A22A-14F18A49CD49}"/>
              </a:ext>
            </a:extLst>
          </p:cNvPr>
          <p:cNvSpPr/>
          <p:nvPr/>
        </p:nvSpPr>
        <p:spPr>
          <a:xfrm>
            <a:off x="2959510" y="2258040"/>
            <a:ext cx="2753029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17E58-5B1D-1C10-CBFF-8FA2DF36A7C4}"/>
              </a:ext>
            </a:extLst>
          </p:cNvPr>
          <p:cNvSpPr/>
          <p:nvPr/>
        </p:nvSpPr>
        <p:spPr>
          <a:xfrm>
            <a:off x="2959510" y="2439937"/>
            <a:ext cx="349045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1E4EA-AC97-7287-BBF9-A4860A94A1B1}"/>
              </a:ext>
            </a:extLst>
          </p:cNvPr>
          <p:cNvSpPr/>
          <p:nvPr/>
        </p:nvSpPr>
        <p:spPr>
          <a:xfrm>
            <a:off x="2959509" y="2628286"/>
            <a:ext cx="289068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E1ADFE-83C7-7B61-5D54-625A4872DA70}"/>
              </a:ext>
            </a:extLst>
          </p:cNvPr>
          <p:cNvSpPr/>
          <p:nvPr/>
        </p:nvSpPr>
        <p:spPr>
          <a:xfrm>
            <a:off x="2959509" y="2810183"/>
            <a:ext cx="3057831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49552E-20CE-7CB2-2491-3413DD5EB837}"/>
              </a:ext>
            </a:extLst>
          </p:cNvPr>
          <p:cNvSpPr/>
          <p:nvPr/>
        </p:nvSpPr>
        <p:spPr>
          <a:xfrm>
            <a:off x="2959510" y="2992080"/>
            <a:ext cx="2576050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43AC63-A949-44E8-4744-340E5C2232C0}"/>
              </a:ext>
            </a:extLst>
          </p:cNvPr>
          <p:cNvSpPr/>
          <p:nvPr/>
        </p:nvSpPr>
        <p:spPr>
          <a:xfrm>
            <a:off x="2959510" y="3173977"/>
            <a:ext cx="2753029" cy="983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1C391-5006-8502-510D-074B7864681C}"/>
              </a:ext>
            </a:extLst>
          </p:cNvPr>
          <p:cNvSpPr txBox="1"/>
          <p:nvPr/>
        </p:nvSpPr>
        <p:spPr>
          <a:xfrm>
            <a:off x="594218" y="4021393"/>
            <a:ext cx="795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algorithm is a sequence of ordered steps required to achieve a goal/solution</a:t>
            </a:r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BA91F-C0DE-6C84-9D97-2A556C47DC39}"/>
              </a:ext>
            </a:extLst>
          </p:cNvPr>
          <p:cNvSpPr txBox="1"/>
          <p:nvPr/>
        </p:nvSpPr>
        <p:spPr>
          <a:xfrm>
            <a:off x="2606565" y="116833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CD4B3B-7704-D9DA-5DA0-4E41501F4007}"/>
              </a:ext>
            </a:extLst>
          </p:cNvPr>
          <p:cNvSpPr txBox="1"/>
          <p:nvPr/>
        </p:nvSpPr>
        <p:spPr>
          <a:xfrm>
            <a:off x="2606565" y="1356682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E3DF8C-DCB4-9410-0167-38C63AC681F5}"/>
              </a:ext>
            </a:extLst>
          </p:cNvPr>
          <p:cNvSpPr txBox="1"/>
          <p:nvPr/>
        </p:nvSpPr>
        <p:spPr>
          <a:xfrm>
            <a:off x="2606565" y="153857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8297A1-F28B-42CD-E41C-7D2AA2647905}"/>
              </a:ext>
            </a:extLst>
          </p:cNvPr>
          <p:cNvSpPr txBox="1"/>
          <p:nvPr/>
        </p:nvSpPr>
        <p:spPr>
          <a:xfrm>
            <a:off x="2606565" y="1720836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E3855C-F86A-DB49-1942-EA89318F2B44}"/>
              </a:ext>
            </a:extLst>
          </p:cNvPr>
          <p:cNvSpPr txBox="1"/>
          <p:nvPr/>
        </p:nvSpPr>
        <p:spPr>
          <a:xfrm>
            <a:off x="2606565" y="2205802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6C4D90-7158-87F1-571D-41DE6F601CAB}"/>
              </a:ext>
            </a:extLst>
          </p:cNvPr>
          <p:cNvSpPr txBox="1"/>
          <p:nvPr/>
        </p:nvSpPr>
        <p:spPr>
          <a:xfrm>
            <a:off x="2606565" y="238769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0E80AA-9D9D-C020-48FB-FC284E4F6C98}"/>
              </a:ext>
            </a:extLst>
          </p:cNvPr>
          <p:cNvSpPr txBox="1"/>
          <p:nvPr/>
        </p:nvSpPr>
        <p:spPr>
          <a:xfrm>
            <a:off x="2606565" y="257993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FD645C-D32F-D3AB-B6CB-5F3E9488EBEB}"/>
              </a:ext>
            </a:extLst>
          </p:cNvPr>
          <p:cNvSpPr txBox="1"/>
          <p:nvPr/>
        </p:nvSpPr>
        <p:spPr>
          <a:xfrm>
            <a:off x="2606565" y="275693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733ED8-C5AB-1856-44F9-ECE8D3870E6D}"/>
              </a:ext>
            </a:extLst>
          </p:cNvPr>
          <p:cNvSpPr txBox="1"/>
          <p:nvPr/>
        </p:nvSpPr>
        <p:spPr>
          <a:xfrm>
            <a:off x="2606565" y="2939842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654D25-E1F5-B550-05EC-97CF1F28D559}"/>
              </a:ext>
            </a:extLst>
          </p:cNvPr>
          <p:cNvSpPr txBox="1"/>
          <p:nvPr/>
        </p:nvSpPr>
        <p:spPr>
          <a:xfrm>
            <a:off x="2580917" y="3122753"/>
            <a:ext cx="2872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84632-F809-0A97-586E-464A834B3A84}"/>
              </a:ext>
            </a:extLst>
          </p:cNvPr>
          <p:cNvSpPr txBox="1"/>
          <p:nvPr/>
        </p:nvSpPr>
        <p:spPr>
          <a:xfrm>
            <a:off x="302196" y="2062955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Algorithm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E23C15E-7EE2-D5DE-F65F-4881C02B0F0C}"/>
              </a:ext>
            </a:extLst>
          </p:cNvPr>
          <p:cNvSpPr/>
          <p:nvPr/>
        </p:nvSpPr>
        <p:spPr>
          <a:xfrm>
            <a:off x="1674688" y="1168333"/>
            <a:ext cx="616449" cy="2103967"/>
          </a:xfrm>
          <a:prstGeom prst="leftBrace">
            <a:avLst>
              <a:gd name="adj1" fmla="val 853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40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b="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Organization in Real Life</a:t>
            </a:r>
          </a:p>
        </p:txBody>
      </p:sp>
      <p:pic>
        <p:nvPicPr>
          <p:cNvPr id="1026" name="Picture 2" descr="person writing bucket list on book">
            <a:extLst>
              <a:ext uri="{FF2B5EF4-FFF2-40B4-BE49-F238E27FC236}">
                <a16:creationId xmlns:a16="http://schemas.microsoft.com/office/drawing/2014/main" id="{C251D56E-A8DA-8A12-4142-A12FEB0E5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3" b="12813"/>
          <a:stretch/>
        </p:blipFill>
        <p:spPr bwMode="auto">
          <a:xfrm>
            <a:off x="234950" y="1724815"/>
            <a:ext cx="3530576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DCD312-159F-2499-13EA-DAF7B7A8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0" y="1724815"/>
            <a:ext cx="4559300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F25235-1260-099B-3452-11988794583C}"/>
              </a:ext>
            </a:extLst>
          </p:cNvPr>
          <p:cNvSpPr txBox="1"/>
          <p:nvPr/>
        </p:nvSpPr>
        <p:spPr>
          <a:xfrm>
            <a:off x="2147298" y="4488006"/>
            <a:ext cx="4849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organize data in efficient structures in our daily lives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2361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Computer Programming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2960020" y="2248584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Your Toolbox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2031079" y="2894915"/>
            <a:ext cx="5081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about the building blocks of a computer program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6104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Computer Programming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3213293" y="2288225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Pseudocode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1683358" y="2934556"/>
            <a:ext cx="577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artificial language that uses plain English language statements to express features &amp; abilities like a real programming language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8949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524B1A-7200-628C-44DB-691A81C5EBF2}"/>
              </a:ext>
            </a:extLst>
          </p:cNvPr>
          <p:cNvSpPr/>
          <p:nvPr/>
        </p:nvSpPr>
        <p:spPr>
          <a:xfrm>
            <a:off x="2752344" y="1645674"/>
            <a:ext cx="363931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DDB7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 = array of 10 random numbers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rgbClr val="FDDB7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each number in L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b="1" dirty="0">
                <a:solidFill>
                  <a:srgbClr val="FDDB7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number is even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GB" b="1" dirty="0">
                <a:solidFill>
                  <a:srgbClr val="FDDB7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number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b="1" dirty="0">
                <a:solidFill>
                  <a:srgbClr val="FDDB7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ENDIF</a:t>
            </a:r>
            <a:endParaRPr lang="en-IN" dirty="0">
              <a:solidFill>
                <a:srgbClr val="FDDB7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rgbClr val="FDDB7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ENDFOR</a:t>
            </a:r>
            <a:endParaRPr lang="en-IN" dirty="0">
              <a:solidFill>
                <a:srgbClr val="FDDB7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BABEB-164D-BEC8-A4E0-CFE47DDCA771}"/>
              </a:ext>
            </a:extLst>
          </p:cNvPr>
          <p:cNvSpPr txBox="1"/>
          <p:nvPr/>
        </p:nvSpPr>
        <p:spPr>
          <a:xfrm>
            <a:off x="1521993" y="3599138"/>
            <a:ext cx="6100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We'll use guidelines set by the </a:t>
            </a:r>
            <a:b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California Polytechnic State University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4FDE9-BA4F-A47B-8FB2-B01F56EBBDA7}"/>
              </a:ext>
            </a:extLst>
          </p:cNvPr>
          <p:cNvSpPr txBox="1"/>
          <p:nvPr/>
        </p:nvSpPr>
        <p:spPr>
          <a:xfrm>
            <a:off x="2590527" y="4690827"/>
            <a:ext cx="39629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Ref: https://</a:t>
            </a:r>
            <a:r>
              <a:rPr lang="en-US" sz="105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users.csc.calpoly.edu</a:t>
            </a:r>
            <a:r>
              <a:rPr lang="en-US" sz="105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/~</a:t>
            </a:r>
            <a:r>
              <a:rPr lang="en-US" sz="105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jdalbey</a:t>
            </a:r>
            <a:r>
              <a:rPr lang="en-US" sz="105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/SWE/</a:t>
            </a:r>
            <a:r>
              <a:rPr lang="en-US" sz="105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pdl_std.html</a:t>
            </a:r>
            <a:endParaRPr lang="en-US" sz="105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6065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- Why should you use it?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BABEB-164D-BEC8-A4E0-CFE47DDCA771}"/>
              </a:ext>
            </a:extLst>
          </p:cNvPr>
          <p:cNvSpPr txBox="1"/>
          <p:nvPr/>
        </p:nvSpPr>
        <p:spPr>
          <a:xfrm>
            <a:off x="271094" y="826677"/>
            <a:ext cx="7834148" cy="26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artificial language, Pseudocode is not based on a specific programming language</a:t>
            </a: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to learn</a:t>
            </a: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Allows you to express logic and functionality in a simplified manner</a:t>
            </a: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use it to express algorithms</a:t>
            </a: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used by both beginners and seasoned programmers</a:t>
            </a: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universally understood by everyone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3117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3846480" y="225337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Input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3434507" y="2899702"/>
            <a:ext cx="227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Getting data to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B1BCA-6347-E58B-50DE-726DE0C3D9E7}"/>
              </a:ext>
            </a:extLst>
          </p:cNvPr>
          <p:cNvSpPr txBox="1"/>
          <p:nvPr/>
        </p:nvSpPr>
        <p:spPr>
          <a:xfrm>
            <a:off x="710419" y="2899703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Interaction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E0154-DDA7-8066-DE88-79AB5A04E5FC}"/>
              </a:ext>
            </a:extLst>
          </p:cNvPr>
          <p:cNvSpPr txBox="1"/>
          <p:nvPr/>
        </p:nvSpPr>
        <p:spPr>
          <a:xfrm>
            <a:off x="6558351" y="2899702"/>
            <a:ext cx="2140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Reading Data from 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E0E0E-8FD5-AB5C-0A2E-06B2ACB2A826}"/>
              </a:ext>
            </a:extLst>
          </p:cNvPr>
          <p:cNvSpPr txBox="1"/>
          <p:nvPr/>
        </p:nvSpPr>
        <p:spPr>
          <a:xfrm>
            <a:off x="3008910" y="4110605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Getting data from an online service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0DE32-D6D6-F40D-4878-3FC3AD9D9C6B}"/>
              </a:ext>
            </a:extLst>
          </p:cNvPr>
          <p:cNvCxnSpPr>
            <a:stCxn id="3" idx="3"/>
            <a:endCxn id="2" idx="1"/>
          </p:cNvCxnSpPr>
          <p:nvPr/>
        </p:nvCxnSpPr>
        <p:spPr>
          <a:xfrm flipV="1">
            <a:off x="2244813" y="3053591"/>
            <a:ext cx="11896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5A1884-0975-D00E-5B31-7846D5B642DD}"/>
              </a:ext>
            </a:extLst>
          </p:cNvPr>
          <p:cNvCxnSpPr>
            <a:cxnSpLocks/>
            <a:stCxn id="7" idx="0"/>
            <a:endCxn id="2" idx="2"/>
          </p:cNvCxnSpPr>
          <p:nvPr/>
        </p:nvCxnSpPr>
        <p:spPr>
          <a:xfrm flipH="1" flipV="1">
            <a:off x="4571998" y="3207479"/>
            <a:ext cx="1" cy="903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88AAA6-B8DC-D886-A2C9-7B0F2E5A888F}"/>
              </a:ext>
            </a:extLst>
          </p:cNvPr>
          <p:cNvCxnSpPr>
            <a:cxnSpLocks/>
            <a:stCxn id="6" idx="1"/>
            <a:endCxn id="2" idx="3"/>
          </p:cNvCxnSpPr>
          <p:nvPr/>
        </p:nvCxnSpPr>
        <p:spPr>
          <a:xfrm flipH="1">
            <a:off x="5709489" y="3053591"/>
            <a:ext cx="848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11568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b="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Input through User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2865441" y="2340917"/>
            <a:ext cx="341311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user's 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1683358" y="2934556"/>
            <a:ext cx="577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Ask the user to type in their name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5025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b="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Input through User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2185767" y="2340917"/>
            <a:ext cx="477246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user's name as </a:t>
            </a:r>
            <a:r>
              <a:rPr lang="en-US" sz="24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1432521" y="2913454"/>
            <a:ext cx="6278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Ask the user to type in their name and store it in a variable named </a:t>
            </a:r>
            <a:r>
              <a:rPr lang="en-US" b="1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9160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b="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Input through User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2270724" y="1709228"/>
            <a:ext cx="443262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first number as </a:t>
            </a:r>
            <a:r>
              <a:rPr lang="en-US" sz="24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1961248" y="2972607"/>
            <a:ext cx="522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Ask the user to key in two numbers one after the other and store them in variables </a:t>
            </a:r>
            <a:r>
              <a:rPr lang="en-US" b="1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b="1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respectively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311BB-4761-24CE-FC80-1C140102F4B6}"/>
              </a:ext>
            </a:extLst>
          </p:cNvPr>
          <p:cNvSpPr txBox="1"/>
          <p:nvPr/>
        </p:nvSpPr>
        <p:spPr>
          <a:xfrm>
            <a:off x="2270733" y="2110084"/>
            <a:ext cx="460254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second number as </a:t>
            </a:r>
            <a:r>
              <a:rPr lang="en-US" sz="24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0987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b="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Reading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996337" y="2278898"/>
            <a:ext cx="715131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READ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data from file: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myStory.txt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as </a:t>
            </a:r>
            <a:r>
              <a:rPr lang="en-US" sz="24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1117142" y="2972607"/>
            <a:ext cx="6909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 the contents of the file </a:t>
            </a:r>
            <a:r>
              <a:rPr lang="en-US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myStory.txt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store it in a variable named </a:t>
            </a:r>
            <a:r>
              <a:rPr lang="en-US" b="1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story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2636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b="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996341" y="2743132"/>
            <a:ext cx="715131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READ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data from file: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myStory.txt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as </a:t>
            </a:r>
            <a:r>
              <a:rPr lang="en-US" sz="24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C785F-19AC-B549-1451-BC9F83F19817}"/>
              </a:ext>
            </a:extLst>
          </p:cNvPr>
          <p:cNvSpPr txBox="1"/>
          <p:nvPr/>
        </p:nvSpPr>
        <p:spPr>
          <a:xfrm>
            <a:off x="996341" y="2007152"/>
            <a:ext cx="477246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user's name as </a:t>
            </a:r>
            <a:r>
              <a:rPr lang="en-US" sz="24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611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2580108" y="2248584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Data Structures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7640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3719841" y="2253371"/>
            <a:ext cx="170431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5424154" y="3406230"/>
            <a:ext cx="3212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Displaying the Results to the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FC50F-72E3-7509-BD34-787D3FED1229}"/>
              </a:ext>
            </a:extLst>
          </p:cNvPr>
          <p:cNvSpPr txBox="1"/>
          <p:nvPr/>
        </p:nvSpPr>
        <p:spPr>
          <a:xfrm>
            <a:off x="993665" y="3406139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Writing data to a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09027E-041D-93E3-8B4A-00B7D2257E33}"/>
              </a:ext>
            </a:extLst>
          </p:cNvPr>
          <p:cNvCxnSpPr>
            <a:stCxn id="5" idx="2"/>
            <a:endCxn id="15" idx="0"/>
          </p:cNvCxnSpPr>
          <p:nvPr/>
        </p:nvCxnSpPr>
        <p:spPr>
          <a:xfrm flipH="1">
            <a:off x="2006122" y="2899702"/>
            <a:ext cx="2565876" cy="50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82B9C6-8C4E-A5AE-A05C-2DDC16CF2FB9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>
            <a:off x="4571998" y="2899702"/>
            <a:ext cx="2458526" cy="506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05022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b="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Displaying Results on Screen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1013810" y="1446178"/>
            <a:ext cx="2903359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PRINT </a:t>
            </a:r>
            <a:r>
              <a:rPr lang="en-US" sz="2400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username</a:t>
            </a:r>
          </a:p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SHOW </a:t>
            </a:r>
            <a:r>
              <a:rPr lang="en-US" sz="2400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username</a:t>
            </a:r>
          </a:p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DISPLAY </a:t>
            </a:r>
            <a:r>
              <a:rPr lang="en-US" sz="2400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1117142" y="2972607"/>
            <a:ext cx="6909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Three ways to express an action that displays data on the screen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536A18-5334-9377-1E14-551DD8B74292}"/>
              </a:ext>
            </a:extLst>
          </p:cNvPr>
          <p:cNvSpPr/>
          <p:nvPr/>
        </p:nvSpPr>
        <p:spPr>
          <a:xfrm>
            <a:off x="2078145" y="1541607"/>
            <a:ext cx="1428750" cy="292100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6BAC-954A-D9BE-CD9E-E755C6DB9F30}"/>
              </a:ext>
            </a:extLst>
          </p:cNvPr>
          <p:cNvSpPr txBox="1"/>
          <p:nvPr/>
        </p:nvSpPr>
        <p:spPr>
          <a:xfrm>
            <a:off x="5861028" y="1778424"/>
            <a:ext cx="2585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Will display the value stored in a variable named 'username'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75507E-257D-3ADD-1AA6-A998A805F72A}"/>
              </a:ext>
            </a:extLst>
          </p:cNvPr>
          <p:cNvSpPr/>
          <p:nvPr/>
        </p:nvSpPr>
        <p:spPr>
          <a:xfrm>
            <a:off x="1912198" y="1893984"/>
            <a:ext cx="1428750" cy="292100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D1174A-9460-DB4C-20FF-A62F2B3793EC}"/>
              </a:ext>
            </a:extLst>
          </p:cNvPr>
          <p:cNvSpPr/>
          <p:nvPr/>
        </p:nvSpPr>
        <p:spPr>
          <a:xfrm>
            <a:off x="2403264" y="2279650"/>
            <a:ext cx="1428750" cy="292100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93DB9A-0A61-43B0-0172-DC4BC11AEA2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506895" y="1687657"/>
            <a:ext cx="2354133" cy="352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47E46C-D974-EFCB-41AC-CDE500E486F4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340948" y="2040034"/>
            <a:ext cx="25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E43EE7-6F9E-7063-3984-5A01AA829F3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832014" y="2040034"/>
            <a:ext cx="2029014" cy="404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0582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b="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Read &amp; Display Contents of a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996336" y="2110084"/>
            <a:ext cx="239360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DISPLAY </a:t>
            </a:r>
            <a:r>
              <a:rPr lang="en-US" sz="24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1117141" y="3065770"/>
            <a:ext cx="6909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 contents from a file named </a:t>
            </a:r>
            <a:r>
              <a:rPr lang="en-US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myStory.txt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display it on the screen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CAF17-7953-A166-BEB0-2EC614FD7A2B}"/>
              </a:ext>
            </a:extLst>
          </p:cNvPr>
          <p:cNvSpPr txBox="1"/>
          <p:nvPr/>
        </p:nvSpPr>
        <p:spPr>
          <a:xfrm>
            <a:off x="996336" y="1709227"/>
            <a:ext cx="715131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READ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data from file: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myStory.txt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as </a:t>
            </a:r>
            <a:r>
              <a:rPr lang="en-US" sz="24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story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5687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b="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Get user input and Display an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1001150" y="1783170"/>
            <a:ext cx="7366119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DISPLAY </a:t>
            </a:r>
            <a:r>
              <a:rPr lang="en-US" sz="1600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"Hi, my name is </a:t>
            </a:r>
            <a:r>
              <a:rPr lang="en-US" sz="1600" b="1" i="1" u="sng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and I work as a </a:t>
            </a:r>
            <a:r>
              <a:rPr lang="en-US" sz="1600" b="1" i="1" u="sng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userProfession</a:t>
            </a:r>
            <a:r>
              <a:rPr lang="en-US" sz="16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1117147" y="4522037"/>
            <a:ext cx="6909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Ask the user for their name and profession and display the values in a sentence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CAF17-7953-A166-BEB0-2EC614FD7A2B}"/>
              </a:ext>
            </a:extLst>
          </p:cNvPr>
          <p:cNvSpPr txBox="1"/>
          <p:nvPr/>
        </p:nvSpPr>
        <p:spPr>
          <a:xfrm>
            <a:off x="1001150" y="1289150"/>
            <a:ext cx="3663182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user's name as </a:t>
            </a:r>
            <a:r>
              <a:rPr lang="en-US" sz="16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userName</a:t>
            </a:r>
            <a:endParaRPr lang="en-US" sz="16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61FFE-6604-4FC5-AF7C-D2F5E1E6188F}"/>
              </a:ext>
            </a:extLst>
          </p:cNvPr>
          <p:cNvSpPr txBox="1"/>
          <p:nvPr/>
        </p:nvSpPr>
        <p:spPr>
          <a:xfrm>
            <a:off x="1001150" y="1536160"/>
            <a:ext cx="5009705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user's profession as </a:t>
            </a:r>
            <a:r>
              <a:rPr lang="en-US" sz="16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userProfession</a:t>
            </a:r>
            <a:endParaRPr lang="en-US" sz="16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E2027D-E9FB-8993-5442-7050026A0051}"/>
              </a:ext>
            </a:extLst>
          </p:cNvPr>
          <p:cNvCxnSpPr/>
          <p:nvPr/>
        </p:nvCxnSpPr>
        <p:spPr>
          <a:xfrm>
            <a:off x="196427" y="2641600"/>
            <a:ext cx="871728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544D9E-CDD4-F33E-BC96-05E13DAE88B0}"/>
              </a:ext>
            </a:extLst>
          </p:cNvPr>
          <p:cNvSpPr txBox="1"/>
          <p:nvPr/>
        </p:nvSpPr>
        <p:spPr>
          <a:xfrm>
            <a:off x="107957" y="2647623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24893D-83BA-F299-6A00-96E4FB2495DB}"/>
              </a:ext>
            </a:extLst>
          </p:cNvPr>
          <p:cNvSpPr txBox="1"/>
          <p:nvPr/>
        </p:nvSpPr>
        <p:spPr>
          <a:xfrm>
            <a:off x="494109" y="2917521"/>
            <a:ext cx="550151" cy="20005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316FC-93CD-5EF2-CC6F-C0C067019E5A}"/>
              </a:ext>
            </a:extLst>
          </p:cNvPr>
          <p:cNvSpPr txBox="1"/>
          <p:nvPr/>
        </p:nvSpPr>
        <p:spPr>
          <a:xfrm>
            <a:off x="494109" y="3132804"/>
            <a:ext cx="550151" cy="20005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C4E85A-098B-E631-3E30-57BE533C4B77}"/>
              </a:ext>
            </a:extLst>
          </p:cNvPr>
          <p:cNvSpPr txBox="1"/>
          <p:nvPr/>
        </p:nvSpPr>
        <p:spPr>
          <a:xfrm>
            <a:off x="494109" y="3346054"/>
            <a:ext cx="550151" cy="20005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19318-01CD-4A2A-B589-A98D6FDFF678}"/>
              </a:ext>
            </a:extLst>
          </p:cNvPr>
          <p:cNvGrpSpPr/>
          <p:nvPr/>
        </p:nvGrpSpPr>
        <p:grpSpPr>
          <a:xfrm>
            <a:off x="1001150" y="2863662"/>
            <a:ext cx="5256567" cy="751887"/>
            <a:chOff x="1117147" y="3161477"/>
            <a:chExt cx="5256567" cy="7518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1411FE-4AE4-799F-C492-CD7CAB1EFDE0}"/>
                </a:ext>
              </a:extLst>
            </p:cNvPr>
            <p:cNvSpPr txBox="1"/>
            <p:nvPr/>
          </p:nvSpPr>
          <p:spPr>
            <a:xfrm>
              <a:off x="1117147" y="3161477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5BE9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"Joe Mason"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F23BCD-3EEF-9D97-9C07-4879B19E8632}"/>
                </a:ext>
              </a:extLst>
            </p:cNvPr>
            <p:cNvSpPr txBox="1"/>
            <p:nvPr/>
          </p:nvSpPr>
          <p:spPr>
            <a:xfrm>
              <a:off x="1117147" y="3383532"/>
              <a:ext cx="1765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5BE9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"Web Developer"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179A74-F55C-6A4D-B115-FC0801B98F09}"/>
                </a:ext>
              </a:extLst>
            </p:cNvPr>
            <p:cNvSpPr txBox="1"/>
            <p:nvPr/>
          </p:nvSpPr>
          <p:spPr>
            <a:xfrm>
              <a:off x="1117147" y="3605587"/>
              <a:ext cx="5256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5BE9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"Hi, my name is Joe Mason and I work as a Web Developer"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36524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b="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Get user input and Display an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1001150" y="1783170"/>
            <a:ext cx="7366119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DISPLAY </a:t>
            </a:r>
            <a:r>
              <a:rPr lang="en-US" sz="1600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"Hi, my name is </a:t>
            </a:r>
            <a:r>
              <a:rPr lang="en-US" sz="1600" b="1" i="1" u="sng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and I work as a </a:t>
            </a:r>
            <a:r>
              <a:rPr lang="en-US" sz="1600" b="1" i="1" u="sng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userProfession</a:t>
            </a:r>
            <a:r>
              <a:rPr lang="en-US" sz="16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1117147" y="4522037"/>
            <a:ext cx="6909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Ask the user for their name and profession and display the values in a sentence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CAF17-7953-A166-BEB0-2EC614FD7A2B}"/>
              </a:ext>
            </a:extLst>
          </p:cNvPr>
          <p:cNvSpPr txBox="1"/>
          <p:nvPr/>
        </p:nvSpPr>
        <p:spPr>
          <a:xfrm>
            <a:off x="1001150" y="1289150"/>
            <a:ext cx="3663182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user's name as </a:t>
            </a:r>
            <a:r>
              <a:rPr lang="en-US" sz="16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userName</a:t>
            </a:r>
            <a:endParaRPr lang="en-US" sz="16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61FFE-6604-4FC5-AF7C-D2F5E1E6188F}"/>
              </a:ext>
            </a:extLst>
          </p:cNvPr>
          <p:cNvSpPr txBox="1"/>
          <p:nvPr/>
        </p:nvSpPr>
        <p:spPr>
          <a:xfrm>
            <a:off x="1001150" y="1536160"/>
            <a:ext cx="5009705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user's profession as </a:t>
            </a:r>
            <a:r>
              <a:rPr lang="en-US" sz="16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userProfession</a:t>
            </a:r>
            <a:endParaRPr lang="en-US" sz="16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E2027D-E9FB-8993-5442-7050026A0051}"/>
              </a:ext>
            </a:extLst>
          </p:cNvPr>
          <p:cNvCxnSpPr/>
          <p:nvPr/>
        </p:nvCxnSpPr>
        <p:spPr>
          <a:xfrm>
            <a:off x="196427" y="2641600"/>
            <a:ext cx="871728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C02F3D-847E-B448-6CF1-C480D3E7C2DB}"/>
              </a:ext>
            </a:extLst>
          </p:cNvPr>
          <p:cNvGrpSpPr/>
          <p:nvPr/>
        </p:nvGrpSpPr>
        <p:grpSpPr>
          <a:xfrm>
            <a:off x="1001150" y="2863662"/>
            <a:ext cx="5256567" cy="751887"/>
            <a:chOff x="1117147" y="3161477"/>
            <a:chExt cx="5256567" cy="7518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25D0C8-F6F6-210A-7F3E-CF260E157F6A}"/>
                </a:ext>
              </a:extLst>
            </p:cNvPr>
            <p:cNvSpPr txBox="1"/>
            <p:nvPr/>
          </p:nvSpPr>
          <p:spPr>
            <a:xfrm>
              <a:off x="1117147" y="3161477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5BE9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"Joe Mason"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C6A1B2-E89E-1EED-0D60-DF4439FAF061}"/>
                </a:ext>
              </a:extLst>
            </p:cNvPr>
            <p:cNvSpPr txBox="1"/>
            <p:nvPr/>
          </p:nvSpPr>
          <p:spPr>
            <a:xfrm>
              <a:off x="1117147" y="3383532"/>
              <a:ext cx="1765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5BE9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"Web Developer"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704F2F-DAEE-2B62-F9FD-2767F1F2A101}"/>
                </a:ext>
              </a:extLst>
            </p:cNvPr>
            <p:cNvSpPr txBox="1"/>
            <p:nvPr/>
          </p:nvSpPr>
          <p:spPr>
            <a:xfrm>
              <a:off x="1117147" y="3605587"/>
              <a:ext cx="5256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5BE9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"Hi, my name is Joe Mason and I work as a Web Developer"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6544D9E-CDD4-F33E-BC96-05E13DAE88B0}"/>
              </a:ext>
            </a:extLst>
          </p:cNvPr>
          <p:cNvSpPr txBox="1"/>
          <p:nvPr/>
        </p:nvSpPr>
        <p:spPr>
          <a:xfrm>
            <a:off x="107957" y="2647623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58DC46-40D9-72BD-38E1-091070F78A96}"/>
              </a:ext>
            </a:extLst>
          </p:cNvPr>
          <p:cNvGrpSpPr/>
          <p:nvPr/>
        </p:nvGrpSpPr>
        <p:grpSpPr>
          <a:xfrm>
            <a:off x="1001150" y="3648724"/>
            <a:ext cx="5269391" cy="758660"/>
            <a:chOff x="1117147" y="3154704"/>
            <a:chExt cx="5269391" cy="7586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9B342C-328D-46C8-B9FA-C31BC45BF630}"/>
                </a:ext>
              </a:extLst>
            </p:cNvPr>
            <p:cNvSpPr txBox="1"/>
            <p:nvPr/>
          </p:nvSpPr>
          <p:spPr>
            <a:xfrm>
              <a:off x="1117147" y="3154704"/>
              <a:ext cx="1452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5BE9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"Sarah Shaw"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75FB26-D150-F66F-D8AF-245DB06AF5E8}"/>
                </a:ext>
              </a:extLst>
            </p:cNvPr>
            <p:cNvSpPr txBox="1"/>
            <p:nvPr/>
          </p:nvSpPr>
          <p:spPr>
            <a:xfrm>
              <a:off x="1117147" y="3383532"/>
              <a:ext cx="1673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5BE9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"Lead Designer"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8F6133-8558-9DC6-61E7-3C58C458AB9E}"/>
                </a:ext>
              </a:extLst>
            </p:cNvPr>
            <p:cNvSpPr txBox="1"/>
            <p:nvPr/>
          </p:nvSpPr>
          <p:spPr>
            <a:xfrm>
              <a:off x="1117147" y="3605587"/>
              <a:ext cx="5269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5BE9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"Hi, my name is Sarah Shaw and I work as a Lead Designer"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E01688-A4A7-4F08-C6A3-394DCC008911}"/>
              </a:ext>
            </a:extLst>
          </p:cNvPr>
          <p:cNvSpPr txBox="1"/>
          <p:nvPr/>
        </p:nvSpPr>
        <p:spPr>
          <a:xfrm>
            <a:off x="494109" y="2917521"/>
            <a:ext cx="550151" cy="20005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408792-372E-9B17-4FF6-4BC2C7F19BB0}"/>
              </a:ext>
            </a:extLst>
          </p:cNvPr>
          <p:cNvSpPr txBox="1"/>
          <p:nvPr/>
        </p:nvSpPr>
        <p:spPr>
          <a:xfrm>
            <a:off x="494109" y="3132804"/>
            <a:ext cx="550151" cy="20005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2B79-9F1A-B923-6B7E-DC0020E3544A}"/>
              </a:ext>
            </a:extLst>
          </p:cNvPr>
          <p:cNvSpPr txBox="1"/>
          <p:nvPr/>
        </p:nvSpPr>
        <p:spPr>
          <a:xfrm>
            <a:off x="494109" y="3346054"/>
            <a:ext cx="550151" cy="20005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41451-E82F-E690-7E6F-1E709C25F815}"/>
              </a:ext>
            </a:extLst>
          </p:cNvPr>
          <p:cNvSpPr txBox="1"/>
          <p:nvPr/>
        </p:nvSpPr>
        <p:spPr>
          <a:xfrm>
            <a:off x="494108" y="3702584"/>
            <a:ext cx="550151" cy="20005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85565E-A8A6-443C-DF36-4F97716A2B27}"/>
              </a:ext>
            </a:extLst>
          </p:cNvPr>
          <p:cNvSpPr txBox="1"/>
          <p:nvPr/>
        </p:nvSpPr>
        <p:spPr>
          <a:xfrm>
            <a:off x="494108" y="3921253"/>
            <a:ext cx="550151" cy="20005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2F352E-83B4-3410-0CA5-3E7EDC378384}"/>
              </a:ext>
            </a:extLst>
          </p:cNvPr>
          <p:cNvSpPr txBox="1"/>
          <p:nvPr/>
        </p:nvSpPr>
        <p:spPr>
          <a:xfrm>
            <a:off x="494108" y="4138233"/>
            <a:ext cx="550151" cy="20005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1672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b="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Get User Input &amp; Write to a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1336177" y="2079320"/>
            <a:ext cx="647164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WRITE </a:t>
            </a:r>
            <a:r>
              <a:rPr lang="en-US" sz="24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userName</a:t>
            </a:r>
            <a:r>
              <a:rPr lang="en-US" sz="24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as file: </a:t>
            </a:r>
            <a:r>
              <a:rPr lang="en-US" sz="2400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user-</a:t>
            </a:r>
            <a:r>
              <a:rPr lang="en-US" sz="2400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data.txt</a:t>
            </a:r>
            <a:endParaRPr lang="en-US" sz="2400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4B3E0-D8D5-AC6A-72DE-ABA6F37BB784}"/>
              </a:ext>
            </a:extLst>
          </p:cNvPr>
          <p:cNvSpPr txBox="1"/>
          <p:nvPr/>
        </p:nvSpPr>
        <p:spPr>
          <a:xfrm>
            <a:off x="952068" y="3064180"/>
            <a:ext cx="723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Ask the user for their name and write the value in a file named user-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data.txt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disk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993BC-72C8-F5E3-7EBA-2AF1B23B65BF}"/>
              </a:ext>
            </a:extLst>
          </p:cNvPr>
          <p:cNvSpPr txBox="1"/>
          <p:nvPr/>
        </p:nvSpPr>
        <p:spPr>
          <a:xfrm>
            <a:off x="1336177" y="1698183"/>
            <a:ext cx="545213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user's name as </a:t>
            </a:r>
            <a:r>
              <a:rPr lang="en-US" sz="24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userName</a:t>
            </a:r>
            <a:endParaRPr lang="en-US" sz="24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4887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Input &amp; Output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BBC0A-E0F9-259F-04B1-F815BC81F4C6}"/>
              </a:ext>
            </a:extLst>
          </p:cNvPr>
          <p:cNvCxnSpPr/>
          <p:nvPr/>
        </p:nvCxnSpPr>
        <p:spPr>
          <a:xfrm>
            <a:off x="4572000" y="831955"/>
            <a:ext cx="0" cy="3912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1ADD3F-1F08-A3DA-B564-33B5605369C9}"/>
              </a:ext>
            </a:extLst>
          </p:cNvPr>
          <p:cNvSpPr txBox="1"/>
          <p:nvPr/>
        </p:nvSpPr>
        <p:spPr>
          <a:xfrm>
            <a:off x="4646950" y="831955"/>
            <a:ext cx="920445" cy="307777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7DBDD-7284-2C38-338B-666ADA2C629C}"/>
              </a:ext>
            </a:extLst>
          </p:cNvPr>
          <p:cNvSpPr txBox="1"/>
          <p:nvPr/>
        </p:nvSpPr>
        <p:spPr>
          <a:xfrm>
            <a:off x="3754540" y="831955"/>
            <a:ext cx="742511" cy="30777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AFC2B-6C60-4805-DFD1-0014F3949D9A}"/>
              </a:ext>
            </a:extLst>
          </p:cNvPr>
          <p:cNvSpPr txBox="1"/>
          <p:nvPr/>
        </p:nvSpPr>
        <p:spPr>
          <a:xfrm>
            <a:off x="4708884" y="1673571"/>
            <a:ext cx="4247737" cy="22292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PRINT </a:t>
            </a:r>
            <a:r>
              <a:rPr lang="en-US" sz="1800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variableName</a:t>
            </a:r>
            <a:endParaRPr lang="en-US" sz="1800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SHOW </a:t>
            </a:r>
            <a:r>
              <a:rPr lang="en-US" sz="1800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variableName</a:t>
            </a:r>
            <a:endParaRPr lang="en-US" sz="1800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DISPLAY </a:t>
            </a:r>
            <a:r>
              <a:rPr lang="en-US" sz="1800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variableName</a:t>
            </a:r>
            <a:endParaRPr lang="en-US" sz="1800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WRITE </a:t>
            </a:r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content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as file: </a:t>
            </a:r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filename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93204-1B16-C172-F5B9-8BF7A69395D9}"/>
              </a:ext>
            </a:extLst>
          </p:cNvPr>
          <p:cNvSpPr txBox="1"/>
          <p:nvPr/>
        </p:nvSpPr>
        <p:spPr>
          <a:xfrm>
            <a:off x="187379" y="2227569"/>
            <a:ext cx="4247737" cy="112120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data as </a:t>
            </a:r>
            <a:r>
              <a:rPr lang="en-US" sz="1800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variableName</a:t>
            </a:r>
            <a:endParaRPr lang="en-US" sz="1800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READ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data from file: </a:t>
            </a:r>
            <a:r>
              <a:rPr lang="en-US" sz="1800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fileName</a:t>
            </a:r>
            <a:endParaRPr lang="en-US" sz="1800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4635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933824" y="2248584"/>
            <a:ext cx="727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Creating &amp; Setting Variables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9088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Automatically Initializing Variables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F1088-C8BF-1208-9CBF-7504326C1950}"/>
              </a:ext>
            </a:extLst>
          </p:cNvPr>
          <p:cNvSpPr txBox="1"/>
          <p:nvPr/>
        </p:nvSpPr>
        <p:spPr>
          <a:xfrm>
            <a:off x="464185" y="2571750"/>
            <a:ext cx="596830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READ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data from file: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myStory.txt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as </a:t>
            </a:r>
            <a:r>
              <a:rPr lang="en-US" sz="20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92F0E-A57D-753E-20DC-8851635009E9}"/>
              </a:ext>
            </a:extLst>
          </p:cNvPr>
          <p:cNvSpPr txBox="1"/>
          <p:nvPr/>
        </p:nvSpPr>
        <p:spPr>
          <a:xfrm>
            <a:off x="464185" y="2171640"/>
            <a:ext cx="4557658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user's name as </a:t>
            </a:r>
            <a:r>
              <a:rPr lang="en-US" sz="20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userName</a:t>
            </a:r>
            <a:endParaRPr lang="en-US" sz="20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A6DC5C-F5B1-2E13-DDB6-9466D1DFCE0F}"/>
              </a:ext>
            </a:extLst>
          </p:cNvPr>
          <p:cNvSpPr txBox="1"/>
          <p:nvPr/>
        </p:nvSpPr>
        <p:spPr>
          <a:xfrm>
            <a:off x="6265889" y="1468461"/>
            <a:ext cx="2083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variables are created automatically, and values assigned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003AF1-1A63-4059-5801-14709ACA1B9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939259" y="1837793"/>
            <a:ext cx="1326630" cy="54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F38F3C9-C2B3-B5A0-D262-E0123F888A7D}"/>
              </a:ext>
            </a:extLst>
          </p:cNvPr>
          <p:cNvSpPr/>
          <p:nvPr/>
        </p:nvSpPr>
        <p:spPr>
          <a:xfrm>
            <a:off x="3719568" y="2240635"/>
            <a:ext cx="1219691" cy="292100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24D735-E896-D4F2-0096-FC7A1BE7A41A}"/>
              </a:ext>
            </a:extLst>
          </p:cNvPr>
          <p:cNvCxnSpPr>
            <a:cxnSpLocks/>
            <a:stCxn id="2" idx="1"/>
            <a:endCxn id="9" idx="0"/>
          </p:cNvCxnSpPr>
          <p:nvPr/>
        </p:nvCxnSpPr>
        <p:spPr>
          <a:xfrm flipH="1">
            <a:off x="5938358" y="1837793"/>
            <a:ext cx="327531" cy="81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66C9308-CB61-C965-E54A-0BF256F2E960}"/>
              </a:ext>
            </a:extLst>
          </p:cNvPr>
          <p:cNvSpPr/>
          <p:nvPr/>
        </p:nvSpPr>
        <p:spPr>
          <a:xfrm>
            <a:off x="5543371" y="2648240"/>
            <a:ext cx="789973" cy="292100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830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Creating Variables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92F0E-A57D-753E-20DC-8851635009E9}"/>
              </a:ext>
            </a:extLst>
          </p:cNvPr>
          <p:cNvSpPr txBox="1"/>
          <p:nvPr/>
        </p:nvSpPr>
        <p:spPr>
          <a:xfrm>
            <a:off x="442153" y="2188383"/>
            <a:ext cx="205376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x to 20</a:t>
            </a:r>
            <a:endParaRPr lang="en-US" sz="24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12D06-AD06-1986-A684-48BF219D80DC}"/>
              </a:ext>
            </a:extLst>
          </p:cNvPr>
          <p:cNvSpPr txBox="1"/>
          <p:nvPr/>
        </p:nvSpPr>
        <p:spPr>
          <a:xfrm>
            <a:off x="442153" y="2661141"/>
            <a:ext cx="775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Create a variable named x and store the number 20 as its value</a:t>
            </a:r>
            <a:endParaRPr lang="en-US" i="1" dirty="0">
              <a:solidFill>
                <a:schemeClr val="tx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775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Computer Programming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2580108" y="2248584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Data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18004-449A-56A0-5203-3DD80047C940}"/>
              </a:ext>
            </a:extLst>
          </p:cNvPr>
          <p:cNvSpPr txBox="1"/>
          <p:nvPr/>
        </p:nvSpPr>
        <p:spPr>
          <a:xfrm>
            <a:off x="2945258" y="1301750"/>
            <a:ext cx="9444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102BE-536F-7DFD-5BC6-E669F8FA0CFC}"/>
              </a:ext>
            </a:extLst>
          </p:cNvPr>
          <p:cNvSpPr txBox="1"/>
          <p:nvPr/>
        </p:nvSpPr>
        <p:spPr>
          <a:xfrm>
            <a:off x="4014066" y="1301750"/>
            <a:ext cx="9444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Queues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1FF77-3900-7A67-28D9-06C39E5C52A4}"/>
              </a:ext>
            </a:extLst>
          </p:cNvPr>
          <p:cNvSpPr txBox="1"/>
          <p:nvPr/>
        </p:nvSpPr>
        <p:spPr>
          <a:xfrm>
            <a:off x="5082874" y="1301750"/>
            <a:ext cx="13244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Hash Maps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CD82E-FE2E-D60F-BC62-898CC4338253}"/>
              </a:ext>
            </a:extLst>
          </p:cNvPr>
          <p:cNvSpPr txBox="1"/>
          <p:nvPr/>
        </p:nvSpPr>
        <p:spPr>
          <a:xfrm>
            <a:off x="3052352" y="3472417"/>
            <a:ext cx="9444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Arrays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15EE1-4C82-C9E1-BB8E-2E81533FD69E}"/>
              </a:ext>
            </a:extLst>
          </p:cNvPr>
          <p:cNvSpPr txBox="1"/>
          <p:nvPr/>
        </p:nvSpPr>
        <p:spPr>
          <a:xfrm>
            <a:off x="4121160" y="3472417"/>
            <a:ext cx="81785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Trees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8A825-6E0F-521E-4DF3-9152D2F0BDB5}"/>
              </a:ext>
            </a:extLst>
          </p:cNvPr>
          <p:cNvSpPr txBox="1"/>
          <p:nvPr/>
        </p:nvSpPr>
        <p:spPr>
          <a:xfrm>
            <a:off x="5063332" y="3472417"/>
            <a:ext cx="9444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Graphs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8517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Creating Variables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92F0E-A57D-753E-20DC-8851635009E9}"/>
              </a:ext>
            </a:extLst>
          </p:cNvPr>
          <p:cNvSpPr txBox="1"/>
          <p:nvPr/>
        </p:nvSpPr>
        <p:spPr>
          <a:xfrm>
            <a:off x="442153" y="1464902"/>
            <a:ext cx="205376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x to 20</a:t>
            </a:r>
            <a:endParaRPr lang="en-US" sz="24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12D06-AD06-1986-A684-48BF219D80DC}"/>
              </a:ext>
            </a:extLst>
          </p:cNvPr>
          <p:cNvSpPr txBox="1"/>
          <p:nvPr/>
        </p:nvSpPr>
        <p:spPr>
          <a:xfrm>
            <a:off x="442153" y="1947712"/>
            <a:ext cx="775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Create a variable named x and store the number 20 as its value</a:t>
            </a:r>
            <a:endParaRPr lang="en-US" i="1" dirty="0">
              <a:solidFill>
                <a:schemeClr val="tx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DBF01-26A9-08E4-A2A3-A34E6ACC33D8}"/>
              </a:ext>
            </a:extLst>
          </p:cNvPr>
          <p:cNvSpPr txBox="1"/>
          <p:nvPr/>
        </p:nvSpPr>
        <p:spPr>
          <a:xfrm>
            <a:off x="442153" y="2507820"/>
            <a:ext cx="630172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 to a list of 10 random numbers</a:t>
            </a:r>
            <a:endParaRPr lang="en-US" sz="24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628F9-8E5F-1AE1-B806-D88C7E0284F1}"/>
              </a:ext>
            </a:extLst>
          </p:cNvPr>
          <p:cNvSpPr txBox="1"/>
          <p:nvPr/>
        </p:nvSpPr>
        <p:spPr>
          <a:xfrm>
            <a:off x="442153" y="2990629"/>
            <a:ext cx="8761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variable L would have an array like [9, 2, 8, 7, 6, 10, 102.2, 3, 90, 34]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15949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Creating Variables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92F0E-A57D-753E-20DC-8851635009E9}"/>
              </a:ext>
            </a:extLst>
          </p:cNvPr>
          <p:cNvSpPr txBox="1"/>
          <p:nvPr/>
        </p:nvSpPr>
        <p:spPr>
          <a:xfrm>
            <a:off x="442153" y="1464902"/>
            <a:ext cx="205376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x to 20</a:t>
            </a:r>
            <a:endParaRPr lang="en-US" sz="24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12D06-AD06-1986-A684-48BF219D80DC}"/>
              </a:ext>
            </a:extLst>
          </p:cNvPr>
          <p:cNvSpPr txBox="1"/>
          <p:nvPr/>
        </p:nvSpPr>
        <p:spPr>
          <a:xfrm>
            <a:off x="442153" y="1940654"/>
            <a:ext cx="775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Create a variable named x and store the number 20 as its value</a:t>
            </a:r>
            <a:endParaRPr lang="en-US" i="1" dirty="0">
              <a:solidFill>
                <a:schemeClr val="tx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DBF01-26A9-08E4-A2A3-A34E6ACC33D8}"/>
              </a:ext>
            </a:extLst>
          </p:cNvPr>
          <p:cNvSpPr txBox="1"/>
          <p:nvPr/>
        </p:nvSpPr>
        <p:spPr>
          <a:xfrm>
            <a:off x="442153" y="2507820"/>
            <a:ext cx="630172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 to a list of 10 random numbers</a:t>
            </a:r>
            <a:endParaRPr lang="en-US" sz="24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628F9-8E5F-1AE1-B806-D88C7E0284F1}"/>
              </a:ext>
            </a:extLst>
          </p:cNvPr>
          <p:cNvSpPr txBox="1"/>
          <p:nvPr/>
        </p:nvSpPr>
        <p:spPr>
          <a:xfrm>
            <a:off x="442153" y="2983572"/>
            <a:ext cx="8761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variable L would have an array like [9, 2, 8, 7, 6, 10, 102.2, 3, 90, 34]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F85CE-C07F-3ADA-33FF-9ADC4245371F}"/>
              </a:ext>
            </a:extLst>
          </p:cNvPr>
          <p:cNvSpPr txBox="1"/>
          <p:nvPr/>
        </p:nvSpPr>
        <p:spPr>
          <a:xfrm>
            <a:off x="442153" y="3550738"/>
            <a:ext cx="409278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SET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user to 'Michael J'</a:t>
            </a:r>
            <a:endParaRPr lang="en-US" sz="24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1AED6-FF1A-9766-5C30-66D5204A48A1}"/>
              </a:ext>
            </a:extLst>
          </p:cNvPr>
          <p:cNvSpPr txBox="1"/>
          <p:nvPr/>
        </p:nvSpPr>
        <p:spPr>
          <a:xfrm>
            <a:off x="442153" y="4026490"/>
            <a:ext cx="8761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Create a variable named 'user' and store the String 'Michael J' as its 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78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Exercise #1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1672512" y="1448365"/>
            <a:ext cx="5798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 a Pseudocode program that computes the total cost of an order given the cost of a single product, the discount applicable and the quantity purchased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1063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Exercise #1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92F0E-A57D-753E-20DC-8851635009E9}"/>
              </a:ext>
            </a:extLst>
          </p:cNvPr>
          <p:cNvSpPr txBox="1"/>
          <p:nvPr/>
        </p:nvSpPr>
        <p:spPr>
          <a:xfrm>
            <a:off x="434658" y="820325"/>
            <a:ext cx="246413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SET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discount to 10</a:t>
            </a:r>
            <a:endParaRPr lang="en-US" sz="18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D8084-5554-5881-C7DF-32579C2CC71E}"/>
              </a:ext>
            </a:extLst>
          </p:cNvPr>
          <p:cNvSpPr txBox="1"/>
          <p:nvPr/>
        </p:nvSpPr>
        <p:spPr>
          <a:xfrm>
            <a:off x="434658" y="1189657"/>
            <a:ext cx="51235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cost of the product as </a:t>
            </a:r>
            <a:r>
              <a:rPr lang="en-US" sz="18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baseCost</a:t>
            </a:r>
            <a:endParaRPr lang="en-US" sz="18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D044D-C640-9E5A-4E1F-613E5D34B1DB}"/>
              </a:ext>
            </a:extLst>
          </p:cNvPr>
          <p:cNvSpPr txBox="1"/>
          <p:nvPr/>
        </p:nvSpPr>
        <p:spPr>
          <a:xfrm>
            <a:off x="434658" y="1558989"/>
            <a:ext cx="499688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quantity purchased as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quantity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E63D02-C14A-C7B9-298E-B7DA91DE60CD}"/>
              </a:ext>
            </a:extLst>
          </p:cNvPr>
          <p:cNvSpPr txBox="1"/>
          <p:nvPr/>
        </p:nvSpPr>
        <p:spPr>
          <a:xfrm>
            <a:off x="434658" y="1928321"/>
            <a:ext cx="563006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SET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savings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as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(discount / 100) x </a:t>
            </a:r>
            <a:r>
              <a:rPr lang="en-US" sz="18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baseCost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endParaRPr lang="en-US" sz="1800" b="1" i="1" dirty="0">
              <a:solidFill>
                <a:schemeClr val="bg1"/>
              </a:solidFill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0CB5C-2CF7-2DDD-9FC8-810CEB12F6E8}"/>
              </a:ext>
            </a:extLst>
          </p:cNvPr>
          <p:cNvSpPr txBox="1"/>
          <p:nvPr/>
        </p:nvSpPr>
        <p:spPr>
          <a:xfrm>
            <a:off x="434658" y="2297653"/>
            <a:ext cx="57567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SET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totalCostOfOneUnit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as </a:t>
            </a:r>
            <a:r>
              <a:rPr lang="en-US" sz="18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baseCost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- savings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52A33-71DC-4F3B-7F20-3E26944F763B}"/>
              </a:ext>
            </a:extLst>
          </p:cNvPr>
          <p:cNvSpPr txBox="1"/>
          <p:nvPr/>
        </p:nvSpPr>
        <p:spPr>
          <a:xfrm>
            <a:off x="434658" y="2666985"/>
            <a:ext cx="638989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SET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totalPayable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as </a:t>
            </a:r>
            <a:r>
              <a:rPr lang="en-US" sz="1800" b="1" i="1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totalCostOfOneUnit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x quantity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BF06A-793A-8464-A3B0-3C75187FAE3E}"/>
              </a:ext>
            </a:extLst>
          </p:cNvPr>
          <p:cNvSpPr txBox="1"/>
          <p:nvPr/>
        </p:nvSpPr>
        <p:spPr>
          <a:xfrm>
            <a:off x="434658" y="3036317"/>
            <a:ext cx="499688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DISPLAY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"You need to pay </a:t>
            </a:r>
            <a:r>
              <a:rPr lang="en-US" sz="1800" b="1" i="1" u="sng" dirty="0" err="1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totalPayable</a:t>
            </a:r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"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14F49D-2BFC-AD17-7CEF-09CE1FB5F8C9}"/>
              </a:ext>
            </a:extLst>
          </p:cNvPr>
          <p:cNvCxnSpPr/>
          <p:nvPr/>
        </p:nvCxnSpPr>
        <p:spPr>
          <a:xfrm>
            <a:off x="136595" y="3515042"/>
            <a:ext cx="871728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49D285-D6AC-C615-13A0-E320CABDF107}"/>
              </a:ext>
            </a:extLst>
          </p:cNvPr>
          <p:cNvSpPr txBox="1"/>
          <p:nvPr/>
        </p:nvSpPr>
        <p:spPr>
          <a:xfrm>
            <a:off x="48125" y="3521065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6CB7E-1E5C-0B15-CEBB-0E939F6DC03F}"/>
              </a:ext>
            </a:extLst>
          </p:cNvPr>
          <p:cNvGrpSpPr/>
          <p:nvPr/>
        </p:nvGrpSpPr>
        <p:grpSpPr>
          <a:xfrm>
            <a:off x="434658" y="3884374"/>
            <a:ext cx="2291012" cy="751887"/>
            <a:chOff x="1117147" y="3161477"/>
            <a:chExt cx="2291012" cy="75188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9C5FE7-3B34-0880-8F94-A13EE4A0FEF7}"/>
                </a:ext>
              </a:extLst>
            </p:cNvPr>
            <p:cNvSpPr txBox="1"/>
            <p:nvPr/>
          </p:nvSpPr>
          <p:spPr>
            <a:xfrm>
              <a:off x="1117147" y="3161477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250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21C717-08FF-B84A-7F4F-CFF2E9B7E4D1}"/>
                </a:ext>
              </a:extLst>
            </p:cNvPr>
            <p:cNvSpPr txBox="1"/>
            <p:nvPr/>
          </p:nvSpPr>
          <p:spPr>
            <a:xfrm>
              <a:off x="1117147" y="3383532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10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606FFA-973A-ACAC-6051-7D8F3B7C710A}"/>
                </a:ext>
              </a:extLst>
            </p:cNvPr>
            <p:cNvSpPr txBox="1"/>
            <p:nvPr/>
          </p:nvSpPr>
          <p:spPr>
            <a:xfrm>
              <a:off x="1117147" y="3605587"/>
              <a:ext cx="2291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 "You need to pay 2250"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47151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Exercise #2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1672512" y="1879252"/>
            <a:ext cx="5798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 a Pseudocode program that computes the volume of a box given its length, width and height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49076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Pseudocode | Exercise #2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92F0E-A57D-753E-20DC-8851635009E9}"/>
              </a:ext>
            </a:extLst>
          </p:cNvPr>
          <p:cNvSpPr txBox="1"/>
          <p:nvPr/>
        </p:nvSpPr>
        <p:spPr>
          <a:xfrm>
            <a:off x="681809" y="1892919"/>
            <a:ext cx="487024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SET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volume as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length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x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width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x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height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E0F17-8450-7599-AE7C-E2F335730E97}"/>
              </a:ext>
            </a:extLst>
          </p:cNvPr>
          <p:cNvSpPr txBox="1"/>
          <p:nvPr/>
        </p:nvSpPr>
        <p:spPr>
          <a:xfrm>
            <a:off x="681809" y="784923"/>
            <a:ext cx="461697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length of the box as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951E2-B638-9DC7-F4A3-7223234B8271}"/>
              </a:ext>
            </a:extLst>
          </p:cNvPr>
          <p:cNvSpPr txBox="1"/>
          <p:nvPr/>
        </p:nvSpPr>
        <p:spPr>
          <a:xfrm>
            <a:off x="681809" y="1154255"/>
            <a:ext cx="436369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width of the box as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width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CA131-28D9-C090-3A2C-01F1C02DBA9C}"/>
              </a:ext>
            </a:extLst>
          </p:cNvPr>
          <p:cNvSpPr txBox="1"/>
          <p:nvPr/>
        </p:nvSpPr>
        <p:spPr>
          <a:xfrm>
            <a:off x="681809" y="1523587"/>
            <a:ext cx="461697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GET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the height of the box as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8B898-6E5F-08AB-8CAB-BFAFF8243379}"/>
              </a:ext>
            </a:extLst>
          </p:cNvPr>
          <p:cNvSpPr txBox="1"/>
          <p:nvPr/>
        </p:nvSpPr>
        <p:spPr>
          <a:xfrm>
            <a:off x="681809" y="2262251"/>
            <a:ext cx="436369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DDB7B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DISPLAY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"Volume of box is </a:t>
            </a:r>
            <a:r>
              <a:rPr lang="en-US" sz="1800" b="1" i="1" u="sng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volume</a:t>
            </a:r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D98893-5EE8-6FD1-3156-B5B284DBC710}"/>
              </a:ext>
            </a:extLst>
          </p:cNvPr>
          <p:cNvCxnSpPr/>
          <p:nvPr/>
        </p:nvCxnSpPr>
        <p:spPr>
          <a:xfrm>
            <a:off x="136595" y="3515042"/>
            <a:ext cx="871728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09B7A1-FD19-4F7D-E39A-2342C26D0AA2}"/>
              </a:ext>
            </a:extLst>
          </p:cNvPr>
          <p:cNvSpPr txBox="1"/>
          <p:nvPr/>
        </p:nvSpPr>
        <p:spPr>
          <a:xfrm>
            <a:off x="48125" y="3521065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9C5A3-F27D-D9DE-B7DC-11C104E2191D}"/>
              </a:ext>
            </a:extLst>
          </p:cNvPr>
          <p:cNvSpPr txBox="1"/>
          <p:nvPr/>
        </p:nvSpPr>
        <p:spPr>
          <a:xfrm>
            <a:off x="434658" y="3884374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349873-C40F-494D-F7EF-A79C222953EC}"/>
              </a:ext>
            </a:extLst>
          </p:cNvPr>
          <p:cNvSpPr txBox="1"/>
          <p:nvPr/>
        </p:nvSpPr>
        <p:spPr>
          <a:xfrm>
            <a:off x="434658" y="4106429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F1FA5-7017-A798-ABE2-A566ABFD5BFB}"/>
              </a:ext>
            </a:extLst>
          </p:cNvPr>
          <p:cNvSpPr txBox="1"/>
          <p:nvPr/>
        </p:nvSpPr>
        <p:spPr>
          <a:xfrm>
            <a:off x="434658" y="4543384"/>
            <a:ext cx="2327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"Volume of box is 6000"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073C3-ED26-5985-8E4C-1596C107E0B5}"/>
              </a:ext>
            </a:extLst>
          </p:cNvPr>
          <p:cNvSpPr txBox="1"/>
          <p:nvPr/>
        </p:nvSpPr>
        <p:spPr>
          <a:xfrm>
            <a:off x="434658" y="4321329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30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6577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22">
            <a:extLst>
              <a:ext uri="{FF2B5EF4-FFF2-40B4-BE49-F238E27FC236}">
                <a16:creationId xmlns:a16="http://schemas.microsoft.com/office/drawing/2014/main" id="{F9B4AD7F-67E4-0A7C-79B0-4ECB17C01437}"/>
              </a:ext>
            </a:extLst>
          </p:cNvPr>
          <p:cNvSpPr txBox="1">
            <a:spLocks noGrp="1"/>
          </p:cNvSpPr>
          <p:nvPr/>
        </p:nvSpPr>
        <p:spPr>
          <a:xfrm>
            <a:off x="0" y="0"/>
            <a:ext cx="5674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2000" b="1">
                <a:solidFill>
                  <a:srgbClr val="2E318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buClr>
                <a:schemeClr val="dk1"/>
              </a:buClr>
              <a:buSzPts val="2800"/>
              <a:buNone/>
              <a:defRPr b="1">
                <a:solidFill>
                  <a:srgbClr val="2E318E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dk1"/>
              </a:buClr>
              <a:buSzPts val="2800"/>
              <a:buNone/>
              <a:defRPr b="1">
                <a:solidFill>
                  <a:srgbClr val="2E318E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dk1"/>
              </a:buClr>
              <a:buSzPts val="2800"/>
              <a:buNone/>
              <a:defRPr b="1">
                <a:solidFill>
                  <a:srgbClr val="2E318E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dk1"/>
              </a:buClr>
              <a:buSzPts val="2800"/>
              <a:buNone/>
              <a:defRPr b="1">
                <a:solidFill>
                  <a:srgbClr val="2E318E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dk1"/>
              </a:buClr>
              <a:buSzPts val="2800"/>
              <a:buNone/>
              <a:defRPr b="1">
                <a:solidFill>
                  <a:srgbClr val="2E318E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dk1"/>
              </a:buClr>
              <a:buSzPts val="2800"/>
              <a:buNone/>
              <a:defRPr b="1">
                <a:solidFill>
                  <a:srgbClr val="2E318E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dk1"/>
              </a:buClr>
              <a:buSzPts val="2800"/>
              <a:buNone/>
              <a:defRPr b="1">
                <a:solidFill>
                  <a:srgbClr val="2E318E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dk1"/>
              </a:buClr>
              <a:buSzPts val="2800"/>
              <a:buNone/>
              <a:defRPr b="1">
                <a:solidFill>
                  <a:srgbClr val="2E318E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/>
              <a:t>Summary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2CD28-300C-74C2-F444-C57DD752432A}"/>
              </a:ext>
            </a:extLst>
          </p:cNvPr>
          <p:cNvSpPr txBox="1"/>
          <p:nvPr/>
        </p:nvSpPr>
        <p:spPr>
          <a:xfrm>
            <a:off x="266928" y="609143"/>
            <a:ext cx="68990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GB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har char="•"/>
            </a:pPr>
            <a:endParaRPr lang="en-GB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C58BA-FAF1-9F21-347C-ECC1B1DD2967}"/>
              </a:ext>
            </a:extLst>
          </p:cNvPr>
          <p:cNvSpPr txBox="1"/>
          <p:nvPr/>
        </p:nvSpPr>
        <p:spPr>
          <a:xfrm>
            <a:off x="87783" y="742295"/>
            <a:ext cx="878929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Broke ground on the critical role data structures play in organizing and managing data.</a:t>
            </a:r>
          </a:p>
          <a:p>
            <a:pPr marL="285750" indent="-285750">
              <a:buChar char="•"/>
            </a:pP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har char="•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Dived into stacks, arrays, hash maps, and queues, revealing their unique properties and uses.</a:t>
            </a:r>
          </a:p>
          <a:p>
            <a:pPr marL="285750" indent="-285750">
              <a:buChar char="•"/>
            </a:pP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har char="•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Presented case studies to illustrate the impact of choosing the appropriate data structure for different scenarios.</a:t>
            </a:r>
          </a:p>
          <a:p>
            <a:pPr marL="285750" indent="-285750">
              <a:buChar char="•"/>
            </a:pP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har char="•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Gained clarity on pseudocode as a tool to express algorithms, bridging the gap between problem-solving and programming.</a:t>
            </a:r>
          </a:p>
        </p:txBody>
      </p:sp>
    </p:spTree>
    <p:extLst>
      <p:ext uri="{BB962C8B-B14F-4D97-AF65-F5344CB8AC3E}">
        <p14:creationId xmlns:p14="http://schemas.microsoft.com/office/powerpoint/2010/main" val="3476325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56076"/>
            <a:ext cx="1374938" cy="142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8351" y="4091439"/>
            <a:ext cx="1251826" cy="105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CC0072A-4DF1-8FC4-D54F-548C4B652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30" y="487516"/>
            <a:ext cx="8582140" cy="41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0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7;p6">
            <a:extLst>
              <a:ext uri="{FF2B5EF4-FFF2-40B4-BE49-F238E27FC236}">
                <a16:creationId xmlns:a16="http://schemas.microsoft.com/office/drawing/2014/main" id="{3D7C98A6-416A-C60D-1549-1D51E1B6D8DA}"/>
              </a:ext>
            </a:extLst>
          </p:cNvPr>
          <p:cNvSpPr txBox="1"/>
          <p:nvPr/>
        </p:nvSpPr>
        <p:spPr>
          <a:xfrm>
            <a:off x="2247370" y="1995816"/>
            <a:ext cx="4206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145;p27">
            <a:extLst>
              <a:ext uri="{FF2B5EF4-FFF2-40B4-BE49-F238E27FC236}">
                <a16:creationId xmlns:a16="http://schemas.microsoft.com/office/drawing/2014/main" id="{ABCD984F-CFC2-EAC5-980B-D3148CFC40E7}"/>
              </a:ext>
            </a:extLst>
          </p:cNvPr>
          <p:cNvSpPr txBox="1"/>
          <p:nvPr/>
        </p:nvSpPr>
        <p:spPr>
          <a:xfrm>
            <a:off x="106643" y="4617469"/>
            <a:ext cx="6034617" cy="4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050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Copyright © </a:t>
            </a:r>
            <a:r>
              <a:rPr lang="en" sz="1050" dirty="0">
                <a:solidFill>
                  <a:srgbClr val="231F20"/>
                </a:solidFill>
              </a:rPr>
              <a:t> </a:t>
            </a:r>
            <a:r>
              <a:rPr lang="en" sz="1050" dirty="0" err="1">
                <a:solidFill>
                  <a:srgbClr val="231F20"/>
                </a:solidFill>
              </a:rPr>
              <a:t>Upgrad</a:t>
            </a:r>
            <a:r>
              <a:rPr lang="en" sz="1050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., All rights reserved </a:t>
            </a:r>
            <a:endParaRPr lang="en-US" sz="1050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" sz="1050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Confidential Information, intended for approved distribution list of </a:t>
            </a:r>
            <a:r>
              <a:rPr lang="en-US" sz="1050" dirty="0">
                <a:solidFill>
                  <a:srgbClr val="231F20"/>
                </a:solidFill>
              </a:rPr>
              <a:t> </a:t>
            </a:r>
            <a:r>
              <a:rPr lang="en-US" sz="1050" dirty="0" err="1">
                <a:solidFill>
                  <a:srgbClr val="231F20"/>
                </a:solidFill>
              </a:rPr>
              <a:t>Upgrad</a:t>
            </a:r>
            <a:endParaRPr lang="en-US" sz="1050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9342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532DC-0830-659C-C1BC-33E1D9828811}"/>
              </a:ext>
            </a:extLst>
          </p:cNvPr>
          <p:cNvSpPr txBox="1"/>
          <p:nvPr/>
        </p:nvSpPr>
        <p:spPr>
          <a:xfrm>
            <a:off x="3719843" y="2248584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Stacks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874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ght Grey Cuboid">
                <a:extLst>
                  <a:ext uri="{FF2B5EF4-FFF2-40B4-BE49-F238E27FC236}">
                    <a16:creationId xmlns:a16="http://schemas.microsoft.com/office/drawing/2014/main" id="{4B7BEC01-DC67-E13F-B57C-8271839B4A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15310" y="1760726"/>
              <a:ext cx="2113380" cy="13491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13380" cy="134913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7485" ay="2758448" az="-5931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19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ght Grey Cuboid">
                <a:extLst>
                  <a:ext uri="{FF2B5EF4-FFF2-40B4-BE49-F238E27FC236}">
                    <a16:creationId xmlns:a16="http://schemas.microsoft.com/office/drawing/2014/main" id="{4B7BEC01-DC67-E13F-B57C-8271839B4A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5310" y="1760726"/>
                <a:ext cx="2113380" cy="13491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Google Shape;85;p22">
            <a:extLst>
              <a:ext uri="{FF2B5EF4-FFF2-40B4-BE49-F238E27FC236}">
                <a16:creationId xmlns:a16="http://schemas.microsoft.com/office/drawing/2014/main" id="{6D8A05B0-1504-7A46-300C-B597E7839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5" y="90185"/>
            <a:ext cx="7955563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solidFill>
                  <a:srgbClr val="0070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Structures | Stacks</a:t>
            </a:r>
            <a:endParaRPr lang="en-US" sz="2000" b="0" dirty="0">
              <a:solidFill>
                <a:srgbClr val="0070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ey Cuboid">
                <a:extLst>
                  <a:ext uri="{FF2B5EF4-FFF2-40B4-BE49-F238E27FC236}">
                    <a16:creationId xmlns:a16="http://schemas.microsoft.com/office/drawing/2014/main" id="{9E13A498-0E3A-E6A5-3FD6-FC3E76B501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1080" y="2905496"/>
              <a:ext cx="2119388" cy="15021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19388" cy="150214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2465" ay="2791216" az="89723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19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ey Cuboid">
                <a:extLst>
                  <a:ext uri="{FF2B5EF4-FFF2-40B4-BE49-F238E27FC236}">
                    <a16:creationId xmlns:a16="http://schemas.microsoft.com/office/drawing/2014/main" id="{9E13A498-0E3A-E6A5-3FD6-FC3E76B501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1080" y="2905496"/>
                <a:ext cx="2119388" cy="1502146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ey Cuboid">
                <a:extLst>
                  <a:ext uri="{FF2B5EF4-FFF2-40B4-BE49-F238E27FC236}">
                    <a16:creationId xmlns:a16="http://schemas.microsoft.com/office/drawing/2014/main" id="{B3F93094-7080-BA9D-28E3-D4D4FD709E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6742" y="2594748"/>
              <a:ext cx="2108061" cy="89489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08061" cy="894895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0615" ay="4495243" az="54163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19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ey Cuboid">
                <a:extLst>
                  <a:ext uri="{FF2B5EF4-FFF2-40B4-BE49-F238E27FC236}">
                    <a16:creationId xmlns:a16="http://schemas.microsoft.com/office/drawing/2014/main" id="{B3F93094-7080-BA9D-28E3-D4D4FD709E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6742" y="2594748"/>
                <a:ext cx="2108061" cy="89489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9AEAE80-154C-5D9A-4637-BB942B855E5F}"/>
              </a:ext>
            </a:extLst>
          </p:cNvPr>
          <p:cNvSpPr txBox="1"/>
          <p:nvPr/>
        </p:nvSpPr>
        <p:spPr>
          <a:xfrm>
            <a:off x="3835227" y="4524974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stack of boxes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7834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3107</Words>
  <Application>Microsoft Office PowerPoint</Application>
  <PresentationFormat>On-screen Show (16:9)</PresentationFormat>
  <Paragraphs>567</Paragraphs>
  <Slides>78</Slides>
  <Notes>78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Simple Light</vt:lpstr>
      <vt:lpstr>PowerPoint Presentation</vt:lpstr>
      <vt:lpstr>Today's Learning Objectives  </vt:lpstr>
      <vt:lpstr>Large Amounts of Data</vt:lpstr>
      <vt:lpstr>Data Operations</vt:lpstr>
      <vt:lpstr>Data Organization in Real Life</vt:lpstr>
      <vt:lpstr>PowerPoint Presentation</vt:lpstr>
      <vt:lpstr>Computer Programming</vt:lpstr>
      <vt:lpstr>PowerPoint Presentation</vt:lpstr>
      <vt:lpstr>Data Structures | Stacks</vt:lpstr>
      <vt:lpstr>Data Structures | Stacks</vt:lpstr>
      <vt:lpstr>Data Structures | Stacks</vt:lpstr>
      <vt:lpstr>Data Structures | Stacks</vt:lpstr>
      <vt:lpstr>Data Structures | Stacks</vt:lpstr>
      <vt:lpstr>PowerPoint Presentation</vt:lpstr>
      <vt:lpstr>PowerPoint Presentation</vt:lpstr>
      <vt:lpstr>PowerPoint Presentation</vt:lpstr>
      <vt:lpstr>Data Structures | Arrays</vt:lpstr>
      <vt:lpstr>Data Structures | Arrays</vt:lpstr>
      <vt:lpstr>Data Structures | Arrays</vt:lpstr>
      <vt:lpstr>Data Structures | Arrays</vt:lpstr>
      <vt:lpstr>Data Structures | Arrays</vt:lpstr>
      <vt:lpstr>Data Structures | Arrays</vt:lpstr>
      <vt:lpstr>Data Structures | Arrays</vt:lpstr>
      <vt:lpstr>Data Structures | Arrays | Use Cases</vt:lpstr>
      <vt:lpstr>PowerPoint Presentation</vt:lpstr>
      <vt:lpstr>PowerPoint Presentation</vt:lpstr>
      <vt:lpstr>PowerPoint Presentation</vt:lpstr>
      <vt:lpstr>Data Structures | Hash Maps</vt:lpstr>
      <vt:lpstr>Data Structures | Hash Maps</vt:lpstr>
      <vt:lpstr>Data Structures | Hash Maps</vt:lpstr>
      <vt:lpstr>Data Structures | Storing Collections</vt:lpstr>
      <vt:lpstr>PowerPoint Presentation</vt:lpstr>
      <vt:lpstr>PowerPoint Presentation</vt:lpstr>
      <vt:lpstr>PowerPoint Presentation</vt:lpstr>
      <vt:lpstr>Data Structures | Queues</vt:lpstr>
      <vt:lpstr>Data Structures | Queues</vt:lpstr>
      <vt:lpstr>Data Structures | Queues</vt:lpstr>
      <vt:lpstr>Data Structures | Queues using Arrays</vt:lpstr>
      <vt:lpstr>Data Structures | Queues | Operations</vt:lpstr>
      <vt:lpstr>Data Structures | Queues | Use Cases</vt:lpstr>
      <vt:lpstr>PowerPoint Presentation</vt:lpstr>
      <vt:lpstr>Data Structures | Use Cases</vt:lpstr>
      <vt:lpstr>Data Structures | Use Cases</vt:lpstr>
      <vt:lpstr>Data Structures | Use Cases</vt:lpstr>
      <vt:lpstr>PowerPoint Presentation</vt:lpstr>
      <vt:lpstr>PowerPoint Presentation</vt:lpstr>
      <vt:lpstr>PowerPoint Presentation</vt:lpstr>
      <vt:lpstr>Before You Write Code</vt:lpstr>
      <vt:lpstr>Before You Write Code - An Algorithm</vt:lpstr>
      <vt:lpstr>Computer Programming</vt:lpstr>
      <vt:lpstr>Computer Programming</vt:lpstr>
      <vt:lpstr>Pseudocode</vt:lpstr>
      <vt:lpstr>Pseudocode - Why should you use it?</vt:lpstr>
      <vt:lpstr>Pseudocode</vt:lpstr>
      <vt:lpstr>Pseudocode | Input through User Interaction</vt:lpstr>
      <vt:lpstr>Pseudocode | Input through User Interaction</vt:lpstr>
      <vt:lpstr>Pseudocode | Input through User Interaction</vt:lpstr>
      <vt:lpstr>Pseudocode | Reading Files</vt:lpstr>
      <vt:lpstr>Pseudocode | Input</vt:lpstr>
      <vt:lpstr>Pseudocode</vt:lpstr>
      <vt:lpstr>Pseudocode | Displaying Results on Screen</vt:lpstr>
      <vt:lpstr>Pseudocode | Read &amp; Display Contents of a File</vt:lpstr>
      <vt:lpstr>Pseudocode | Get user input and Display an Output</vt:lpstr>
      <vt:lpstr>Pseudocode | Get user input and Display an Output</vt:lpstr>
      <vt:lpstr>Pseudocode | Get User Input &amp; Write to a File</vt:lpstr>
      <vt:lpstr>Pseudocode | Input &amp; Output</vt:lpstr>
      <vt:lpstr>Pseudocode</vt:lpstr>
      <vt:lpstr>Pseudocode | Automatically Initializing Variables</vt:lpstr>
      <vt:lpstr>Pseudocode | Creating Variables</vt:lpstr>
      <vt:lpstr>Pseudocode | Creating Variables</vt:lpstr>
      <vt:lpstr>Pseudocode | Creating Variables</vt:lpstr>
      <vt:lpstr>Pseudocode | Exercise #1</vt:lpstr>
      <vt:lpstr>Pseudocode | Exercise #1</vt:lpstr>
      <vt:lpstr>Pseudocode | Exercise #2</vt:lpstr>
      <vt:lpstr>Pseudocode | Exercise #2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Raja</dc:creator>
  <cp:lastModifiedBy>Sachin Bhatnagar</cp:lastModifiedBy>
  <cp:revision>202</cp:revision>
  <dcterms:modified xsi:type="dcterms:W3CDTF">2024-03-12T11:51:39Z</dcterms:modified>
</cp:coreProperties>
</file>